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6" r:id="rId1"/>
  </p:sldMasterIdLst>
  <p:notesMasterIdLst>
    <p:notesMasterId r:id="rId19"/>
  </p:notesMasterIdLst>
  <p:sldIdLst>
    <p:sldId id="319" r:id="rId2"/>
    <p:sldId id="299" r:id="rId3"/>
    <p:sldId id="300" r:id="rId4"/>
    <p:sldId id="320" r:id="rId5"/>
    <p:sldId id="296" r:id="rId6"/>
    <p:sldId id="304" r:id="rId7"/>
    <p:sldId id="303" r:id="rId8"/>
    <p:sldId id="305" r:id="rId9"/>
    <p:sldId id="302" r:id="rId10"/>
    <p:sldId id="308" r:id="rId11"/>
    <p:sldId id="313" r:id="rId12"/>
    <p:sldId id="321" r:id="rId13"/>
    <p:sldId id="301" r:id="rId14"/>
    <p:sldId id="311" r:id="rId15"/>
    <p:sldId id="312" r:id="rId16"/>
    <p:sldId id="314" r:id="rId17"/>
    <p:sldId id="318" r:id="rId18"/>
  </p:sldIdLst>
  <p:sldSz cx="12192000" cy="6858000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00CC"/>
    <a:srgbClr val="CCCCFF"/>
    <a:srgbClr val="FFFFCC"/>
    <a:srgbClr val="FFFFFF"/>
    <a:srgbClr val="FFFF99"/>
    <a:srgbClr val="6633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00" autoAdjust="0"/>
    <p:restoredTop sz="95126" autoAdjust="0"/>
  </p:normalViewPr>
  <p:slideViewPr>
    <p:cSldViewPr snapToGrid="0">
      <p:cViewPr varScale="1">
        <p:scale>
          <a:sx n="79" d="100"/>
          <a:sy n="79" d="100"/>
        </p:scale>
        <p:origin x="738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6D9D0A7-4DA7-4675-9A78-F54CF1428252}" type="datetimeFigureOut">
              <a:rPr lang="vi-VN" smtClean="0"/>
              <a:t>18/09/2020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40"/>
            <a:ext cx="7680960" cy="288036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B54B056-A0DB-4EE3-A737-CDF198D959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891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pattFill prst="pct60">
          <a:fgClr>
            <a:schemeClr val="accent3">
              <a:lumMod val="20000"/>
              <a:lumOff val="80000"/>
            </a:schemeClr>
          </a:fgClr>
          <a:bgClr>
            <a:srgbClr val="CCCC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18/09/2020</a:t>
            </a:fld>
            <a:endParaRPr lang="vi-VN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2C2DD2C-8F06-4601-BD31-73B3E69E3DC7}"/>
              </a:ext>
            </a:extLst>
          </p:cNvPr>
          <p:cNvGrpSpPr/>
          <p:nvPr userDrawn="1"/>
        </p:nvGrpSpPr>
        <p:grpSpPr>
          <a:xfrm>
            <a:off x="54595" y="136525"/>
            <a:ext cx="3411936" cy="6673499"/>
            <a:chOff x="1256607" y="2388359"/>
            <a:chExt cx="3411936" cy="667349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2229D18-69A1-4A27-961C-D7AEE6F25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56607" y="2388359"/>
              <a:ext cx="0" cy="6673499"/>
            </a:xfrm>
            <a:prstGeom prst="line">
              <a:avLst/>
            </a:prstGeom>
            <a:ln w="28575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7F2297B-359B-48B9-A1C2-1FC534C637BF}"/>
                </a:ext>
              </a:extLst>
            </p:cNvPr>
            <p:cNvCxnSpPr>
              <a:cxnSpLocks/>
            </p:cNvCxnSpPr>
            <p:nvPr/>
          </p:nvCxnSpPr>
          <p:spPr>
            <a:xfrm>
              <a:off x="1256607" y="2388359"/>
              <a:ext cx="34119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D6CDA6-88EF-4EA9-9AC0-BF2581E15712}"/>
              </a:ext>
            </a:extLst>
          </p:cNvPr>
          <p:cNvGrpSpPr/>
          <p:nvPr userDrawn="1"/>
        </p:nvGrpSpPr>
        <p:grpSpPr>
          <a:xfrm rot="10800000">
            <a:off x="6621471" y="559561"/>
            <a:ext cx="5544101" cy="6250465"/>
            <a:chOff x="1238410" y="2388359"/>
            <a:chExt cx="5544101" cy="625046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AC3E486-E436-46DE-8A42-F8BD682E647C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256607" y="2402005"/>
              <a:ext cx="0" cy="623681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BC962F8-AEB7-4CDA-A886-0AEACB3D0534}"/>
                </a:ext>
              </a:extLst>
            </p:cNvPr>
            <p:cNvCxnSpPr>
              <a:cxnSpLocks/>
            </p:cNvCxnSpPr>
            <p:nvPr/>
          </p:nvCxnSpPr>
          <p:spPr>
            <a:xfrm>
              <a:off x="1238410" y="2388359"/>
              <a:ext cx="55441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3B3E9BA-BC3A-4126-B46F-9DBB864E2384}"/>
              </a:ext>
            </a:extLst>
          </p:cNvPr>
          <p:cNvCxnSpPr>
            <a:cxnSpLocks/>
          </p:cNvCxnSpPr>
          <p:nvPr userDrawn="1"/>
        </p:nvCxnSpPr>
        <p:spPr>
          <a:xfrm flipH="1">
            <a:off x="9348717" y="559559"/>
            <a:ext cx="2798660" cy="0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624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18/09/2020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5564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18/09/2020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2988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18/09/2020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7291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18/09/2020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9686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18/09/2020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1156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18/09/2020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3077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18/09/2020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8702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18/09/2020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5584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18/09/2020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2012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18/09/2020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1787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43247-8E28-4208-A241-B7A86EB61EEF}" type="datetimeFigureOut">
              <a:rPr lang="vi-VN" smtClean="0"/>
              <a:t>18/09/2020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tangle 7" descr="Light horizontal">
            <a:extLst>
              <a:ext uri="{FF2B5EF4-FFF2-40B4-BE49-F238E27FC236}">
                <a16:creationId xmlns:a16="http://schemas.microsoft.com/office/drawing/2014/main" id="{3332F7FE-A149-4B26-89B7-57253E7F35FC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32819" y="0"/>
            <a:ext cx="103663" cy="6858000"/>
          </a:xfrm>
          <a:prstGeom prst="rect">
            <a:avLst/>
          </a:prstGeom>
          <a:pattFill prst="ltHorz">
            <a:fgClr>
              <a:schemeClr val="bg2"/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7016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1.e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7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3F8B60C-C00D-4571-A295-F6F38F44D634}"/>
              </a:ext>
            </a:extLst>
          </p:cNvPr>
          <p:cNvGrpSpPr/>
          <p:nvPr/>
        </p:nvGrpSpPr>
        <p:grpSpPr>
          <a:xfrm>
            <a:off x="196405" y="176237"/>
            <a:ext cx="11442462" cy="584775"/>
            <a:chOff x="614376" y="129023"/>
            <a:chExt cx="9763699" cy="747773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1479AD4-4344-4DF2-85EF-A235A70877F8}"/>
                </a:ext>
              </a:extLst>
            </p:cNvPr>
            <p:cNvGrpSpPr/>
            <p:nvPr/>
          </p:nvGrpSpPr>
          <p:grpSpPr>
            <a:xfrm>
              <a:off x="722281" y="129023"/>
              <a:ext cx="9655794" cy="747773"/>
              <a:chOff x="1576" y="811411"/>
              <a:chExt cx="9655794" cy="747773"/>
            </a:xfrm>
          </p:grpSpPr>
          <p:cxnSp>
            <p:nvCxnSpPr>
              <p:cNvPr id="5" name="Connector: Elbow 4">
                <a:extLst>
                  <a:ext uri="{FF2B5EF4-FFF2-40B4-BE49-F238E27FC236}">
                    <a16:creationId xmlns:a16="http://schemas.microsoft.com/office/drawing/2014/main" id="{52E34517-3CA7-4600-836C-7D3D84EA3ED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4609460" y="-3481668"/>
                <a:ext cx="561805" cy="9517544"/>
              </a:xfrm>
              <a:prstGeom prst="bentConnector4">
                <a:avLst>
                  <a:gd name="adj1" fmla="val -40690"/>
                  <a:gd name="adj2" fmla="val 77043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A9FF675-7E24-4BE5-886F-7B32759B14A9}"/>
                  </a:ext>
                </a:extLst>
              </p:cNvPr>
              <p:cNvSpPr txBox="1"/>
              <p:nvPr/>
            </p:nvSpPr>
            <p:spPr>
              <a:xfrm>
                <a:off x="1576" y="816391"/>
                <a:ext cx="2275106" cy="669060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92000">
                    <a:schemeClr val="accent4">
                      <a:lumMod val="0"/>
                      <a:lumOff val="100000"/>
                    </a:schemeClr>
                  </a:gs>
                  <a:gs pos="100000">
                    <a:schemeClr val="accent4">
                      <a:lumMod val="100000"/>
                    </a:schemeClr>
                  </a:gs>
                </a:gsLst>
                <a:lin ang="5400000" scaled="1"/>
                <a:tileRect/>
              </a:gra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rgbClr val="0000CC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  </a:t>
                </a:r>
                <a:r>
                  <a:rPr lang="en-US" sz="2800" b="1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Ch</a:t>
                </a:r>
                <a:r>
                  <a:rPr lang="vi-VN" sz="2800" b="1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ư</a:t>
                </a:r>
                <a:r>
                  <a:rPr lang="en-US" sz="2800" b="1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ơng </a:t>
                </a:r>
                <a:r>
                  <a:rPr lang="en-US" sz="2800" b="1">
                    <a:solidFill>
                      <a:srgbClr val="C00000"/>
                    </a:solidFill>
                    <a:latin typeface="Yu Mincho" panose="02020400000000000000" pitchFamily="18" charset="-128"/>
                    <a:ea typeface="Yu Mincho" panose="02020400000000000000" pitchFamily="18" charset="-128"/>
                    <a:sym typeface="Wingdings 2" panose="05020102010507070707" pitchFamily="18" charset="2"/>
                  </a:rPr>
                  <a:t>⓵</a:t>
                </a:r>
                <a:r>
                  <a:rPr lang="en-US" sz="2800" b="1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:</a:t>
                </a:r>
                <a:r>
                  <a:rPr lang="en-US" sz="2800" b="1">
                    <a:solidFill>
                      <a:srgbClr val="0000CC"/>
                    </a:solidFill>
                    <a:latin typeface="UTM Swiss Condensed" panose="02000500000000000000" pitchFamily="2" charset="0"/>
                  </a:rPr>
                  <a:t> </a:t>
                </a:r>
                <a:endParaRPr lang="vi-VN" sz="2800" b="1">
                  <a:solidFill>
                    <a:srgbClr val="0000CC"/>
                  </a:solidFill>
                  <a:latin typeface="UTM Swiss Condensed" panose="02000500000000000000" pitchFamily="2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EE90C-348C-4A60-A155-A3AEA1D0C971}"/>
                  </a:ext>
                </a:extLst>
              </p:cNvPr>
              <p:cNvSpPr txBox="1"/>
              <p:nvPr/>
            </p:nvSpPr>
            <p:spPr>
              <a:xfrm>
                <a:off x="2354580" y="811411"/>
                <a:ext cx="7302790" cy="747773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FF9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rgbClr val="0000CC"/>
                    </a:solidFill>
                    <a:latin typeface="Yu Gothic Medium" panose="020B0500000000000000" pitchFamily="34" charset="-128"/>
                    <a:cs typeface="Duong Phuoc Sang" panose="02020603050405020304" pitchFamily="18" charset="0"/>
                  </a:rPr>
                  <a:t>§</a:t>
                </a:r>
                <a:r>
                  <a:rPr lang="en-US" sz="2800" b="1">
                    <a:solidFill>
                      <a:srgbClr val="FF000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3</a:t>
                </a:r>
                <a:r>
                  <a:rPr lang="en-US" sz="2800" b="1">
                    <a:solidFill>
                      <a:srgbClr val="0000CC"/>
                    </a:solidFill>
                    <a:latin typeface="Duong Phuoc Sang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3200" b="1" kern="1200">
                    <a:solidFill>
                      <a:srgbClr val="0000CC"/>
                    </a:solidFill>
                    <a:effectLst/>
                    <a:latin typeface="Chu Van 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 CỦA VECTƠ VỚI MỘT SỐ</a:t>
                </a:r>
                <a:endParaRPr lang="vi-VN" sz="3200" b="1">
                  <a:solidFill>
                    <a:srgbClr val="660066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pic>
          <p:nvPicPr>
            <p:cNvPr id="48" name="Picture 30">
              <a:extLst>
                <a:ext uri="{FF2B5EF4-FFF2-40B4-BE49-F238E27FC236}">
                  <a16:creationId xmlns:a16="http://schemas.microsoft.com/office/drawing/2014/main" id="{201DB1BF-0F59-421B-8C76-1746336061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76" y="203869"/>
              <a:ext cx="339755" cy="585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32C2579-4762-4455-B7DB-6ADEFE9C056C}"/>
              </a:ext>
            </a:extLst>
          </p:cNvPr>
          <p:cNvGrpSpPr/>
          <p:nvPr/>
        </p:nvGrpSpPr>
        <p:grpSpPr>
          <a:xfrm>
            <a:off x="-2419578" y="1475501"/>
            <a:ext cx="4770439" cy="4824413"/>
            <a:chOff x="-2419578" y="1475500"/>
            <a:chExt cx="4770438" cy="4824413"/>
          </a:xfrm>
        </p:grpSpPr>
        <p:sp>
          <p:nvSpPr>
            <p:cNvPr id="123" name="AutoShape 46">
              <a:extLst>
                <a:ext uri="{FF2B5EF4-FFF2-40B4-BE49-F238E27FC236}">
                  <a16:creationId xmlns:a16="http://schemas.microsoft.com/office/drawing/2014/main" id="{DE44DECC-35BB-4B38-A9E0-16FE9EC86A74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5400000">
              <a:off x="-2446566" y="1502488"/>
              <a:ext cx="4824413" cy="4770438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2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0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accent1"/>
              </a:solidFill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351"/>
            </a:p>
          </p:txBody>
        </p:sp>
        <p:sp>
          <p:nvSpPr>
            <p:cNvPr id="124" name="AutoShape 47">
              <a:extLst>
                <a:ext uri="{FF2B5EF4-FFF2-40B4-BE49-F238E27FC236}">
                  <a16:creationId xmlns:a16="http://schemas.microsoft.com/office/drawing/2014/main" id="{92C32AFF-F71B-4A0A-B458-039FFC7482FA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5400000" flipH="1">
              <a:off x="-1961498" y="1910556"/>
              <a:ext cx="4032250" cy="3929063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100000">
                  <a:schemeClr val="hlink">
                    <a:gamma/>
                    <a:tint val="0"/>
                    <a:invGamma/>
                    <a:alpha val="48000"/>
                    <a:lumMod val="0"/>
                    <a:lumOff val="10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0000CC"/>
              </a:solidFill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351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857121FA-FB53-4B87-AAAE-7000DA201C49}"/>
                </a:ext>
              </a:extLst>
            </p:cNvPr>
            <p:cNvSpPr txBox="1"/>
            <p:nvPr/>
          </p:nvSpPr>
          <p:spPr>
            <a:xfrm>
              <a:off x="160080" y="2407581"/>
              <a:ext cx="210791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0000CC"/>
                  </a:solidFill>
                  <a:latin typeface="Duong Phuoc Sang" panose="02020603050405020304" pitchFamily="18" charset="0"/>
                  <a:cs typeface="Duong Phuoc Sang" panose="02020603050405020304" pitchFamily="18" charset="0"/>
                </a:rPr>
                <a:t>Nội dung</a:t>
              </a:r>
            </a:p>
            <a:p>
              <a:r>
                <a:rPr lang="en-US" sz="4800" b="1">
                  <a:solidFill>
                    <a:srgbClr val="0000CC"/>
                  </a:solidFill>
                  <a:latin typeface="Duong Phuoc Sang" panose="02020603050405020304" pitchFamily="18" charset="0"/>
                  <a:cs typeface="Duong Phuoc Sang" panose="02020603050405020304" pitchFamily="18" charset="0"/>
                </a:rPr>
                <a:t>bài học</a:t>
              </a:r>
              <a:endParaRPr lang="vi-VN" sz="4800" b="1">
                <a:solidFill>
                  <a:srgbClr val="0000CC"/>
                </a:solidFill>
                <a:latin typeface="Duong Phuoc Sang" panose="02020603050405020304" pitchFamily="18" charset="0"/>
                <a:cs typeface="Duong Phuoc Sang" panose="02020603050405020304" pitchFamily="18" charset="0"/>
              </a:endParaRPr>
            </a:p>
          </p:txBody>
        </p:sp>
      </p:grpSp>
      <p:pic>
        <p:nvPicPr>
          <p:cNvPr id="133" name="Picture 132">
            <a:extLst>
              <a:ext uri="{FF2B5EF4-FFF2-40B4-BE49-F238E27FC236}">
                <a16:creationId xmlns:a16="http://schemas.microsoft.com/office/drawing/2014/main" id="{E429CB93-DEF0-4609-8D36-2D3202A08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" y="6774459"/>
            <a:ext cx="3903108" cy="105948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34AA69BB-DAFF-44F1-98D9-61B0989E1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966" y="6582533"/>
            <a:ext cx="2775439" cy="383852"/>
          </a:xfrm>
          <a:prstGeom prst="rect">
            <a:avLst/>
          </a:prstGeom>
        </p:spPr>
      </p:pic>
      <p:pic>
        <p:nvPicPr>
          <p:cNvPr id="1028" name="Picture 1027">
            <a:extLst>
              <a:ext uri="{FF2B5EF4-FFF2-40B4-BE49-F238E27FC236}">
                <a16:creationId xmlns:a16="http://schemas.microsoft.com/office/drawing/2014/main" id="{440CE9CC-BA7E-4ACA-A48E-420C7421DF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926" y="5763126"/>
            <a:ext cx="624663" cy="1093159"/>
          </a:xfrm>
          <a:prstGeom prst="rect">
            <a:avLst/>
          </a:prstGeom>
        </p:spPr>
      </p:pic>
      <p:pic>
        <p:nvPicPr>
          <p:cNvPr id="1030" name="Picture 1029">
            <a:extLst>
              <a:ext uri="{FF2B5EF4-FFF2-40B4-BE49-F238E27FC236}">
                <a16:creationId xmlns:a16="http://schemas.microsoft.com/office/drawing/2014/main" id="{0338D9D2-4D33-448C-849E-21288CF02A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45897" y="0"/>
            <a:ext cx="1095747" cy="663151"/>
          </a:xfrm>
          <a:prstGeom prst="rect">
            <a:avLst/>
          </a:prstGeom>
        </p:spPr>
      </p:pic>
      <p:pic>
        <p:nvPicPr>
          <p:cNvPr id="1032" name="Picture 1031">
            <a:extLst>
              <a:ext uri="{FF2B5EF4-FFF2-40B4-BE49-F238E27FC236}">
                <a16:creationId xmlns:a16="http://schemas.microsoft.com/office/drawing/2014/main" id="{24CB1D23-FECD-4706-A8C4-7029E807F6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879" y="4310"/>
            <a:ext cx="317765" cy="1074696"/>
          </a:xfrm>
          <a:prstGeom prst="rect">
            <a:avLst/>
          </a:prstGeom>
        </p:spPr>
      </p:pic>
      <p:pic>
        <p:nvPicPr>
          <p:cNvPr id="142" name="Picture 6" descr="E:\09----------------Diagrams September\22\Png\5.png">
            <a:extLst>
              <a:ext uri="{FF2B5EF4-FFF2-40B4-BE49-F238E27FC236}">
                <a16:creationId xmlns:a16="http://schemas.microsoft.com/office/drawing/2014/main" id="{8C3874D1-EB58-439C-9E7C-900A3ABC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95186" y="6339078"/>
            <a:ext cx="802908" cy="56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31BD0E5-D4FC-4A52-B4EB-724760E9DB91}"/>
              </a:ext>
            </a:extLst>
          </p:cNvPr>
          <p:cNvGrpSpPr/>
          <p:nvPr/>
        </p:nvGrpSpPr>
        <p:grpSpPr>
          <a:xfrm>
            <a:off x="3017992" y="1104070"/>
            <a:ext cx="5260972" cy="1890714"/>
            <a:chOff x="2921007" y="1104069"/>
            <a:chExt cx="5260971" cy="1890713"/>
          </a:xfrm>
        </p:grpSpPr>
        <p:sp>
          <p:nvSpPr>
            <p:cNvPr id="40" name="Freeform 3">
              <a:extLst>
                <a:ext uri="{FF2B5EF4-FFF2-40B4-BE49-F238E27FC236}">
                  <a16:creationId xmlns:a16="http://schemas.microsoft.com/office/drawing/2014/main" id="{824CBEE1-31EA-416E-BFE3-ABBBE4589FE9}"/>
                </a:ext>
              </a:extLst>
            </p:cNvPr>
            <p:cNvSpPr/>
            <p:nvPr/>
          </p:nvSpPr>
          <p:spPr>
            <a:xfrm>
              <a:off x="2921007" y="1359657"/>
              <a:ext cx="5094288" cy="1635125"/>
            </a:xfrm>
            <a:custGeom>
              <a:avLst/>
              <a:gdLst>
                <a:gd name="connsiteX0" fmla="*/ 0 w 5074920"/>
                <a:gd name="connsiteY0" fmla="*/ 30480 h 1645920"/>
                <a:gd name="connsiteX1" fmla="*/ 0 w 5074920"/>
                <a:gd name="connsiteY1" fmla="*/ 1645920 h 1645920"/>
                <a:gd name="connsiteX2" fmla="*/ 4663440 w 5074920"/>
                <a:gd name="connsiteY2" fmla="*/ 1645920 h 1645920"/>
                <a:gd name="connsiteX3" fmla="*/ 5074920 w 5074920"/>
                <a:gd name="connsiteY3" fmla="*/ 1554480 h 1645920"/>
                <a:gd name="connsiteX4" fmla="*/ 5074920 w 5074920"/>
                <a:gd name="connsiteY4" fmla="*/ 0 h 1645920"/>
                <a:gd name="connsiteX5" fmla="*/ 0 w 5074920"/>
                <a:gd name="connsiteY5" fmla="*/ 30480 h 1645920"/>
                <a:gd name="connsiteX0" fmla="*/ 0 w 5079682"/>
                <a:gd name="connsiteY0" fmla="*/ 6668 h 1622108"/>
                <a:gd name="connsiteX1" fmla="*/ 0 w 5079682"/>
                <a:gd name="connsiteY1" fmla="*/ 1622108 h 1622108"/>
                <a:gd name="connsiteX2" fmla="*/ 4663440 w 5079682"/>
                <a:gd name="connsiteY2" fmla="*/ 1622108 h 1622108"/>
                <a:gd name="connsiteX3" fmla="*/ 5074920 w 5079682"/>
                <a:gd name="connsiteY3" fmla="*/ 1530668 h 1622108"/>
                <a:gd name="connsiteX4" fmla="*/ 5079682 w 5079682"/>
                <a:gd name="connsiteY4" fmla="*/ 0 h 1622108"/>
                <a:gd name="connsiteX5" fmla="*/ 0 w 5079682"/>
                <a:gd name="connsiteY5" fmla="*/ 6668 h 1622108"/>
                <a:gd name="connsiteX0" fmla="*/ 0 w 5075131"/>
                <a:gd name="connsiteY0" fmla="*/ 20955 h 1636395"/>
                <a:gd name="connsiteX1" fmla="*/ 0 w 5075131"/>
                <a:gd name="connsiteY1" fmla="*/ 1636395 h 1636395"/>
                <a:gd name="connsiteX2" fmla="*/ 4663440 w 5075131"/>
                <a:gd name="connsiteY2" fmla="*/ 1636395 h 1636395"/>
                <a:gd name="connsiteX3" fmla="*/ 5074920 w 5075131"/>
                <a:gd name="connsiteY3" fmla="*/ 1544955 h 1636395"/>
                <a:gd name="connsiteX4" fmla="*/ 5070157 w 5075131"/>
                <a:gd name="connsiteY4" fmla="*/ 0 h 1636395"/>
                <a:gd name="connsiteX5" fmla="*/ 0 w 5075131"/>
                <a:gd name="connsiteY5" fmla="*/ 20955 h 1636395"/>
                <a:gd name="connsiteX0" fmla="*/ 0 w 5075022"/>
                <a:gd name="connsiteY0" fmla="*/ 6667 h 1622107"/>
                <a:gd name="connsiteX1" fmla="*/ 0 w 5075022"/>
                <a:gd name="connsiteY1" fmla="*/ 1622107 h 1622107"/>
                <a:gd name="connsiteX2" fmla="*/ 4663440 w 5075022"/>
                <a:gd name="connsiteY2" fmla="*/ 1622107 h 1622107"/>
                <a:gd name="connsiteX3" fmla="*/ 5074920 w 5075022"/>
                <a:gd name="connsiteY3" fmla="*/ 1530667 h 1622107"/>
                <a:gd name="connsiteX4" fmla="*/ 5060632 w 5075022"/>
                <a:gd name="connsiteY4" fmla="*/ 0 h 1622107"/>
                <a:gd name="connsiteX5" fmla="*/ 0 w 5075022"/>
                <a:gd name="connsiteY5" fmla="*/ 6667 h 1622107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94014"/>
                <a:gd name="connsiteY0" fmla="*/ 20955 h 1636395"/>
                <a:gd name="connsiteX1" fmla="*/ 0 w 5094014"/>
                <a:gd name="connsiteY1" fmla="*/ 1636395 h 1636395"/>
                <a:gd name="connsiteX2" fmla="*/ 4663440 w 5094014"/>
                <a:gd name="connsiteY2" fmla="*/ 1636395 h 1636395"/>
                <a:gd name="connsiteX3" fmla="*/ 5093970 w 5094014"/>
                <a:gd name="connsiteY3" fmla="*/ 1525905 h 1636395"/>
                <a:gd name="connsiteX4" fmla="*/ 5055870 w 5094014"/>
                <a:gd name="connsiteY4" fmla="*/ 0 h 1636395"/>
                <a:gd name="connsiteX5" fmla="*/ 0 w 5094014"/>
                <a:gd name="connsiteY5" fmla="*/ 20955 h 16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4014" h="1636395">
                  <a:moveTo>
                    <a:pt x="0" y="20955"/>
                  </a:moveTo>
                  <a:lnTo>
                    <a:pt x="0" y="1636395"/>
                  </a:lnTo>
                  <a:lnTo>
                    <a:pt x="4663440" y="1636395"/>
                  </a:lnTo>
                  <a:cubicBezTo>
                    <a:pt x="4905375" y="1634490"/>
                    <a:pt x="5047298" y="1575435"/>
                    <a:pt x="5093970" y="1525905"/>
                  </a:cubicBezTo>
                  <a:cubicBezTo>
                    <a:pt x="5095557" y="1015682"/>
                    <a:pt x="5054283" y="510223"/>
                    <a:pt x="5055870" y="0"/>
                  </a:cubicBezTo>
                  <a:lnTo>
                    <a:pt x="0" y="20955"/>
                  </a:lnTo>
                  <a:close/>
                </a:path>
              </a:pathLst>
            </a:custGeom>
            <a:gradFill>
              <a:gsLst>
                <a:gs pos="93000">
                  <a:srgbClr val="FFFF00">
                    <a:lumMod val="30000"/>
                    <a:lumOff val="70000"/>
                  </a:srgbClr>
                </a:gs>
                <a:gs pos="4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100000" t="100000"/>
              </a:path>
            </a:gra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1"/>
            </a:p>
          </p:txBody>
        </p:sp>
        <p:grpSp>
          <p:nvGrpSpPr>
            <p:cNvPr id="41" name="Group 6">
              <a:extLst>
                <a:ext uri="{FF2B5EF4-FFF2-40B4-BE49-F238E27FC236}">
                  <a16:creationId xmlns:a16="http://schemas.microsoft.com/office/drawing/2014/main" id="{3C8ADABB-BD34-4808-9BA3-ABF2C77162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81010" y="1104069"/>
              <a:ext cx="400968" cy="1758194"/>
              <a:chOff x="4737769" y="1112944"/>
              <a:chExt cx="400969" cy="1758844"/>
            </a:xfrm>
            <a:solidFill>
              <a:srgbClr val="FFFF99"/>
            </a:solidFill>
          </p:grpSpPr>
          <p:sp>
            <p:nvSpPr>
              <p:cNvPr id="42" name="Freeform 4">
                <a:extLst>
                  <a:ext uri="{FF2B5EF4-FFF2-40B4-BE49-F238E27FC236}">
                    <a16:creationId xmlns:a16="http://schemas.microsoft.com/office/drawing/2014/main" id="{96AF5BFF-7A4E-4676-A75E-DC6DA96494C8}"/>
                  </a:ext>
                </a:extLst>
              </p:cNvPr>
              <p:cNvSpPr/>
              <p:nvPr/>
            </p:nvSpPr>
            <p:spPr>
              <a:xfrm>
                <a:off x="4737769" y="1166183"/>
                <a:ext cx="400969" cy="1705605"/>
              </a:xfrm>
              <a:custGeom>
                <a:avLst/>
                <a:gdLst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988" h="1706055">
                    <a:moveTo>
                      <a:pt x="604838" y="1706055"/>
                    </a:moveTo>
                    <a:cubicBezTo>
                      <a:pt x="446088" y="1699705"/>
                      <a:pt x="196850" y="1693355"/>
                      <a:pt x="42863" y="1515555"/>
                    </a:cubicBezTo>
                    <a:lnTo>
                      <a:pt x="0" y="167767"/>
                    </a:lnTo>
                    <a:cubicBezTo>
                      <a:pt x="104776" y="12193"/>
                      <a:pt x="442912" y="-5270"/>
                      <a:pt x="614363" y="1080"/>
                    </a:cubicBezTo>
                    <a:cubicBezTo>
                      <a:pt x="687388" y="4255"/>
                      <a:pt x="646113" y="64580"/>
                      <a:pt x="661988" y="96330"/>
                    </a:cubicBezTo>
                    <a:lnTo>
                      <a:pt x="604838" y="1706055"/>
                    </a:lnTo>
                    <a:close/>
                  </a:path>
                </a:pathLst>
              </a:custGeom>
              <a:solidFill>
                <a:srgbClr val="CCCCFF"/>
              </a:solidFill>
              <a:ln w="31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  <p:sp>
            <p:nvSpPr>
              <p:cNvPr id="43" name="Freeform 5">
                <a:extLst>
                  <a:ext uri="{FF2B5EF4-FFF2-40B4-BE49-F238E27FC236}">
                    <a16:creationId xmlns:a16="http://schemas.microsoft.com/office/drawing/2014/main" id="{053F355D-82A3-4604-901E-B3DDAB22CABA}"/>
                  </a:ext>
                </a:extLst>
              </p:cNvPr>
              <p:cNvSpPr/>
              <p:nvPr/>
            </p:nvSpPr>
            <p:spPr>
              <a:xfrm>
                <a:off x="4774751" y="1112944"/>
                <a:ext cx="327004" cy="166750"/>
              </a:xfrm>
              <a:custGeom>
                <a:avLst/>
                <a:gdLst>
                  <a:gd name="connsiteX0" fmla="*/ 0 w 400050"/>
                  <a:gd name="connsiteY0" fmla="*/ 176213 h 176213"/>
                  <a:gd name="connsiteX1" fmla="*/ 0 w 400050"/>
                  <a:gd name="connsiteY1" fmla="*/ 119063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66688 h 166688"/>
                  <a:gd name="connsiteX1" fmla="*/ 9525 w 400050"/>
                  <a:gd name="connsiteY1" fmla="*/ 121444 h 166688"/>
                  <a:gd name="connsiteX2" fmla="*/ 333375 w 400050"/>
                  <a:gd name="connsiteY2" fmla="*/ 0 h 166688"/>
                  <a:gd name="connsiteX3" fmla="*/ 400050 w 400050"/>
                  <a:gd name="connsiteY3" fmla="*/ 33338 h 166688"/>
                  <a:gd name="connsiteX4" fmla="*/ 385763 w 400050"/>
                  <a:gd name="connsiteY4" fmla="*/ 109538 h 166688"/>
                  <a:gd name="connsiteX5" fmla="*/ 0 w 400050"/>
                  <a:gd name="connsiteY5" fmla="*/ 166688 h 166688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050" h="167360">
                    <a:moveTo>
                      <a:pt x="0" y="167360"/>
                    </a:moveTo>
                    <a:lnTo>
                      <a:pt x="9525" y="122116"/>
                    </a:lnTo>
                    <a:cubicBezTo>
                      <a:pt x="98425" y="7022"/>
                      <a:pt x="277812" y="-3297"/>
                      <a:pt x="333375" y="672"/>
                    </a:cubicBezTo>
                    <a:cubicBezTo>
                      <a:pt x="365125" y="2260"/>
                      <a:pt x="394493" y="15753"/>
                      <a:pt x="400050" y="34010"/>
                    </a:cubicBezTo>
                    <a:lnTo>
                      <a:pt x="385763" y="110210"/>
                    </a:lnTo>
                    <a:cubicBezTo>
                      <a:pt x="288131" y="110210"/>
                      <a:pt x="130969" y="119735"/>
                      <a:pt x="0" y="1673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</p:grpSp>
        <p:sp>
          <p:nvSpPr>
            <p:cNvPr id="55" name="TextBox 86">
              <a:extLst>
                <a:ext uri="{FF2B5EF4-FFF2-40B4-BE49-F238E27FC236}">
                  <a16:creationId xmlns:a16="http://schemas.microsoft.com/office/drawing/2014/main" id="{9765BCD9-66EE-4906-B055-9143B0E3D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8817" y="1757282"/>
              <a:ext cx="106952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400" b="1">
                  <a:solidFill>
                    <a:srgbClr val="C0000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⓵.</a:t>
              </a:r>
              <a:endParaRPr lang="en-US" sz="4800" b="1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61" name="Text Box 44">
              <a:extLst>
                <a:ext uri="{FF2B5EF4-FFF2-40B4-BE49-F238E27FC236}">
                  <a16:creationId xmlns:a16="http://schemas.microsoft.com/office/drawing/2014/main" id="{90E0A258-66ED-4E84-B135-1778F23A50D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998771" y="2009775"/>
              <a:ext cx="378224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Tóm tắt lý thuyết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DCBDB33-068B-48DE-9C66-811A98E06E08}"/>
              </a:ext>
            </a:extLst>
          </p:cNvPr>
          <p:cNvGrpSpPr/>
          <p:nvPr/>
        </p:nvGrpSpPr>
        <p:grpSpPr>
          <a:xfrm>
            <a:off x="3032135" y="2767014"/>
            <a:ext cx="6219828" cy="1939925"/>
            <a:chOff x="3032134" y="2767013"/>
            <a:chExt cx="6219828" cy="1939925"/>
          </a:xfrm>
        </p:grpSpPr>
        <p:sp>
          <p:nvSpPr>
            <p:cNvPr id="44" name="Freeform 78">
              <a:extLst>
                <a:ext uri="{FF2B5EF4-FFF2-40B4-BE49-F238E27FC236}">
                  <a16:creationId xmlns:a16="http://schemas.microsoft.com/office/drawing/2014/main" id="{17ADFB3B-59EF-43A9-95F3-A3B59EF2E388}"/>
                </a:ext>
              </a:extLst>
            </p:cNvPr>
            <p:cNvSpPr/>
            <p:nvPr/>
          </p:nvSpPr>
          <p:spPr>
            <a:xfrm>
              <a:off x="3032134" y="3070225"/>
              <a:ext cx="6172200" cy="1636713"/>
            </a:xfrm>
            <a:custGeom>
              <a:avLst/>
              <a:gdLst>
                <a:gd name="connsiteX0" fmla="*/ 0 w 5074920"/>
                <a:gd name="connsiteY0" fmla="*/ 30480 h 1645920"/>
                <a:gd name="connsiteX1" fmla="*/ 0 w 5074920"/>
                <a:gd name="connsiteY1" fmla="*/ 1645920 h 1645920"/>
                <a:gd name="connsiteX2" fmla="*/ 4663440 w 5074920"/>
                <a:gd name="connsiteY2" fmla="*/ 1645920 h 1645920"/>
                <a:gd name="connsiteX3" fmla="*/ 5074920 w 5074920"/>
                <a:gd name="connsiteY3" fmla="*/ 1554480 h 1645920"/>
                <a:gd name="connsiteX4" fmla="*/ 5074920 w 5074920"/>
                <a:gd name="connsiteY4" fmla="*/ 0 h 1645920"/>
                <a:gd name="connsiteX5" fmla="*/ 0 w 5074920"/>
                <a:gd name="connsiteY5" fmla="*/ 30480 h 1645920"/>
                <a:gd name="connsiteX0" fmla="*/ 0 w 5079682"/>
                <a:gd name="connsiteY0" fmla="*/ 6668 h 1622108"/>
                <a:gd name="connsiteX1" fmla="*/ 0 w 5079682"/>
                <a:gd name="connsiteY1" fmla="*/ 1622108 h 1622108"/>
                <a:gd name="connsiteX2" fmla="*/ 4663440 w 5079682"/>
                <a:gd name="connsiteY2" fmla="*/ 1622108 h 1622108"/>
                <a:gd name="connsiteX3" fmla="*/ 5074920 w 5079682"/>
                <a:gd name="connsiteY3" fmla="*/ 1530668 h 1622108"/>
                <a:gd name="connsiteX4" fmla="*/ 5079682 w 5079682"/>
                <a:gd name="connsiteY4" fmla="*/ 0 h 1622108"/>
                <a:gd name="connsiteX5" fmla="*/ 0 w 5079682"/>
                <a:gd name="connsiteY5" fmla="*/ 6668 h 1622108"/>
                <a:gd name="connsiteX0" fmla="*/ 0 w 5075131"/>
                <a:gd name="connsiteY0" fmla="*/ 20955 h 1636395"/>
                <a:gd name="connsiteX1" fmla="*/ 0 w 5075131"/>
                <a:gd name="connsiteY1" fmla="*/ 1636395 h 1636395"/>
                <a:gd name="connsiteX2" fmla="*/ 4663440 w 5075131"/>
                <a:gd name="connsiteY2" fmla="*/ 1636395 h 1636395"/>
                <a:gd name="connsiteX3" fmla="*/ 5074920 w 5075131"/>
                <a:gd name="connsiteY3" fmla="*/ 1544955 h 1636395"/>
                <a:gd name="connsiteX4" fmla="*/ 5070157 w 5075131"/>
                <a:gd name="connsiteY4" fmla="*/ 0 h 1636395"/>
                <a:gd name="connsiteX5" fmla="*/ 0 w 5075131"/>
                <a:gd name="connsiteY5" fmla="*/ 20955 h 1636395"/>
                <a:gd name="connsiteX0" fmla="*/ 0 w 5075022"/>
                <a:gd name="connsiteY0" fmla="*/ 6667 h 1622107"/>
                <a:gd name="connsiteX1" fmla="*/ 0 w 5075022"/>
                <a:gd name="connsiteY1" fmla="*/ 1622107 h 1622107"/>
                <a:gd name="connsiteX2" fmla="*/ 4663440 w 5075022"/>
                <a:gd name="connsiteY2" fmla="*/ 1622107 h 1622107"/>
                <a:gd name="connsiteX3" fmla="*/ 5074920 w 5075022"/>
                <a:gd name="connsiteY3" fmla="*/ 1530667 h 1622107"/>
                <a:gd name="connsiteX4" fmla="*/ 5060632 w 5075022"/>
                <a:gd name="connsiteY4" fmla="*/ 0 h 1622107"/>
                <a:gd name="connsiteX5" fmla="*/ 0 w 5075022"/>
                <a:gd name="connsiteY5" fmla="*/ 6667 h 1622107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94014"/>
                <a:gd name="connsiteY0" fmla="*/ 20955 h 1636395"/>
                <a:gd name="connsiteX1" fmla="*/ 0 w 5094014"/>
                <a:gd name="connsiteY1" fmla="*/ 1636395 h 1636395"/>
                <a:gd name="connsiteX2" fmla="*/ 4663440 w 5094014"/>
                <a:gd name="connsiteY2" fmla="*/ 1636395 h 1636395"/>
                <a:gd name="connsiteX3" fmla="*/ 5093970 w 5094014"/>
                <a:gd name="connsiteY3" fmla="*/ 1525905 h 1636395"/>
                <a:gd name="connsiteX4" fmla="*/ 5055870 w 5094014"/>
                <a:gd name="connsiteY4" fmla="*/ 0 h 1636395"/>
                <a:gd name="connsiteX5" fmla="*/ 0 w 5094014"/>
                <a:gd name="connsiteY5" fmla="*/ 20955 h 16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4014" h="1636395">
                  <a:moveTo>
                    <a:pt x="0" y="20955"/>
                  </a:moveTo>
                  <a:lnTo>
                    <a:pt x="0" y="1636395"/>
                  </a:lnTo>
                  <a:lnTo>
                    <a:pt x="4663440" y="1636395"/>
                  </a:lnTo>
                  <a:cubicBezTo>
                    <a:pt x="4905375" y="1634490"/>
                    <a:pt x="5047298" y="1575435"/>
                    <a:pt x="5093970" y="1525905"/>
                  </a:cubicBezTo>
                  <a:cubicBezTo>
                    <a:pt x="5095557" y="1015682"/>
                    <a:pt x="5054283" y="510223"/>
                    <a:pt x="5055870" y="0"/>
                  </a:cubicBezTo>
                  <a:lnTo>
                    <a:pt x="0" y="20955"/>
                  </a:lnTo>
                  <a:close/>
                </a:path>
              </a:pathLst>
            </a:custGeom>
            <a:gradFill flip="none" rotWithShape="1">
              <a:gsLst>
                <a:gs pos="94000">
                  <a:srgbClr val="CCFFFF"/>
                </a:gs>
                <a:gs pos="96000">
                  <a:srgbClr val="FFFF99">
                    <a:lumMod val="98000"/>
                  </a:srgb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1"/>
            </a:p>
          </p:txBody>
        </p:sp>
        <p:grpSp>
          <p:nvGrpSpPr>
            <p:cNvPr id="45" name="Group 79">
              <a:extLst>
                <a:ext uri="{FF2B5EF4-FFF2-40B4-BE49-F238E27FC236}">
                  <a16:creationId xmlns:a16="http://schemas.microsoft.com/office/drawing/2014/main" id="{D2A8CC4B-99C8-4811-BB70-23ED192BEB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79415" y="2767013"/>
              <a:ext cx="472547" cy="1816100"/>
              <a:chOff x="4575732" y="1056604"/>
              <a:chExt cx="563006" cy="1815184"/>
            </a:xfrm>
            <a:solidFill>
              <a:schemeClr val="bg2">
                <a:lumMod val="90000"/>
              </a:schemeClr>
            </a:solidFill>
          </p:grpSpPr>
          <p:sp>
            <p:nvSpPr>
              <p:cNvPr id="46" name="Freeform 80">
                <a:extLst>
                  <a:ext uri="{FF2B5EF4-FFF2-40B4-BE49-F238E27FC236}">
                    <a16:creationId xmlns:a16="http://schemas.microsoft.com/office/drawing/2014/main" id="{12E6C1D0-E0EE-4A0A-922A-E226CC77D5B7}"/>
                  </a:ext>
                </a:extLst>
              </p:cNvPr>
              <p:cNvSpPr/>
              <p:nvPr/>
            </p:nvSpPr>
            <p:spPr>
              <a:xfrm>
                <a:off x="4575732" y="1166086"/>
                <a:ext cx="563006" cy="1705702"/>
              </a:xfrm>
              <a:custGeom>
                <a:avLst/>
                <a:gdLst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988" h="1706055">
                    <a:moveTo>
                      <a:pt x="604838" y="1706055"/>
                    </a:moveTo>
                    <a:cubicBezTo>
                      <a:pt x="446088" y="1699705"/>
                      <a:pt x="196850" y="1693355"/>
                      <a:pt x="42863" y="1515555"/>
                    </a:cubicBezTo>
                    <a:lnTo>
                      <a:pt x="0" y="167767"/>
                    </a:lnTo>
                    <a:cubicBezTo>
                      <a:pt x="104776" y="12193"/>
                      <a:pt x="442912" y="-5270"/>
                      <a:pt x="614363" y="1080"/>
                    </a:cubicBezTo>
                    <a:cubicBezTo>
                      <a:pt x="687388" y="4255"/>
                      <a:pt x="646113" y="64580"/>
                      <a:pt x="661988" y="96330"/>
                    </a:cubicBezTo>
                    <a:lnTo>
                      <a:pt x="604838" y="1706055"/>
                    </a:lnTo>
                    <a:close/>
                  </a:path>
                </a:pathLst>
              </a:custGeom>
              <a:solidFill>
                <a:srgbClr val="FFFF99"/>
              </a:solidFill>
              <a:ln w="31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  <p:sp>
            <p:nvSpPr>
              <p:cNvPr id="47" name="Freeform 81">
                <a:extLst>
                  <a:ext uri="{FF2B5EF4-FFF2-40B4-BE49-F238E27FC236}">
                    <a16:creationId xmlns:a16="http://schemas.microsoft.com/office/drawing/2014/main" id="{8A2C7CDC-6F6A-40EC-A491-54CD4D93CC4E}"/>
                  </a:ext>
                </a:extLst>
              </p:cNvPr>
              <p:cNvSpPr/>
              <p:nvPr/>
            </p:nvSpPr>
            <p:spPr>
              <a:xfrm>
                <a:off x="4648867" y="1056604"/>
                <a:ext cx="399084" cy="166603"/>
              </a:xfrm>
              <a:custGeom>
                <a:avLst/>
                <a:gdLst>
                  <a:gd name="connsiteX0" fmla="*/ 0 w 400050"/>
                  <a:gd name="connsiteY0" fmla="*/ 176213 h 176213"/>
                  <a:gd name="connsiteX1" fmla="*/ 0 w 400050"/>
                  <a:gd name="connsiteY1" fmla="*/ 119063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66688 h 166688"/>
                  <a:gd name="connsiteX1" fmla="*/ 9525 w 400050"/>
                  <a:gd name="connsiteY1" fmla="*/ 121444 h 166688"/>
                  <a:gd name="connsiteX2" fmla="*/ 333375 w 400050"/>
                  <a:gd name="connsiteY2" fmla="*/ 0 h 166688"/>
                  <a:gd name="connsiteX3" fmla="*/ 400050 w 400050"/>
                  <a:gd name="connsiteY3" fmla="*/ 33338 h 166688"/>
                  <a:gd name="connsiteX4" fmla="*/ 385763 w 400050"/>
                  <a:gd name="connsiteY4" fmla="*/ 109538 h 166688"/>
                  <a:gd name="connsiteX5" fmla="*/ 0 w 400050"/>
                  <a:gd name="connsiteY5" fmla="*/ 166688 h 166688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050" h="167360">
                    <a:moveTo>
                      <a:pt x="0" y="167360"/>
                    </a:moveTo>
                    <a:lnTo>
                      <a:pt x="9525" y="122116"/>
                    </a:lnTo>
                    <a:cubicBezTo>
                      <a:pt x="98425" y="7022"/>
                      <a:pt x="277812" y="-3297"/>
                      <a:pt x="333375" y="672"/>
                    </a:cubicBezTo>
                    <a:cubicBezTo>
                      <a:pt x="365125" y="2260"/>
                      <a:pt x="394493" y="15753"/>
                      <a:pt x="400050" y="34010"/>
                    </a:cubicBezTo>
                    <a:lnTo>
                      <a:pt x="385763" y="110210"/>
                    </a:lnTo>
                    <a:cubicBezTo>
                      <a:pt x="288131" y="110210"/>
                      <a:pt x="130969" y="119735"/>
                      <a:pt x="0" y="167360"/>
                    </a:cubicBezTo>
                    <a:close/>
                  </a:path>
                </a:pathLst>
              </a:custGeom>
              <a:solidFill>
                <a:srgbClr val="00B0F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</p:grpSp>
        <p:sp>
          <p:nvSpPr>
            <p:cNvPr id="62" name="TextBox 86">
              <a:extLst>
                <a:ext uri="{FF2B5EF4-FFF2-40B4-BE49-F238E27FC236}">
                  <a16:creationId xmlns:a16="http://schemas.microsoft.com/office/drawing/2014/main" id="{858CAB16-79D3-40E6-B360-193B5CFF3A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0440" y="3416874"/>
              <a:ext cx="106952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400" b="1">
                  <a:solidFill>
                    <a:srgbClr val="C0000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⓶.</a:t>
              </a:r>
              <a:endParaRPr lang="en-US" sz="4800" b="1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63" name="Text Box 44">
              <a:extLst>
                <a:ext uri="{FF2B5EF4-FFF2-40B4-BE49-F238E27FC236}">
                  <a16:creationId xmlns:a16="http://schemas.microsoft.com/office/drawing/2014/main" id="{1EBC1926-F67B-422E-9010-F21D6538ABB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025775" y="3632680"/>
              <a:ext cx="51719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Phân dạng bài tập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CBA0F34-FD7B-407E-895E-53D522E0B61A}"/>
              </a:ext>
            </a:extLst>
          </p:cNvPr>
          <p:cNvGrpSpPr/>
          <p:nvPr/>
        </p:nvGrpSpPr>
        <p:grpSpPr>
          <a:xfrm>
            <a:off x="3032133" y="4574865"/>
            <a:ext cx="7245351" cy="1875149"/>
            <a:chOff x="3032134" y="4574865"/>
            <a:chExt cx="7245350" cy="1875148"/>
          </a:xfrm>
        </p:grpSpPr>
        <p:sp>
          <p:nvSpPr>
            <p:cNvPr id="51" name="Freeform 82">
              <a:extLst>
                <a:ext uri="{FF2B5EF4-FFF2-40B4-BE49-F238E27FC236}">
                  <a16:creationId xmlns:a16="http://schemas.microsoft.com/office/drawing/2014/main" id="{BBD3DA14-C893-4985-9897-66CFAD83D338}"/>
                </a:ext>
              </a:extLst>
            </p:cNvPr>
            <p:cNvSpPr/>
            <p:nvPr/>
          </p:nvSpPr>
          <p:spPr>
            <a:xfrm>
              <a:off x="3032134" y="4813300"/>
              <a:ext cx="7207250" cy="1636713"/>
            </a:xfrm>
            <a:custGeom>
              <a:avLst/>
              <a:gdLst>
                <a:gd name="connsiteX0" fmla="*/ 0 w 5074920"/>
                <a:gd name="connsiteY0" fmla="*/ 30480 h 1645920"/>
                <a:gd name="connsiteX1" fmla="*/ 0 w 5074920"/>
                <a:gd name="connsiteY1" fmla="*/ 1645920 h 1645920"/>
                <a:gd name="connsiteX2" fmla="*/ 4663440 w 5074920"/>
                <a:gd name="connsiteY2" fmla="*/ 1645920 h 1645920"/>
                <a:gd name="connsiteX3" fmla="*/ 5074920 w 5074920"/>
                <a:gd name="connsiteY3" fmla="*/ 1554480 h 1645920"/>
                <a:gd name="connsiteX4" fmla="*/ 5074920 w 5074920"/>
                <a:gd name="connsiteY4" fmla="*/ 0 h 1645920"/>
                <a:gd name="connsiteX5" fmla="*/ 0 w 5074920"/>
                <a:gd name="connsiteY5" fmla="*/ 30480 h 1645920"/>
                <a:gd name="connsiteX0" fmla="*/ 0 w 5079682"/>
                <a:gd name="connsiteY0" fmla="*/ 6668 h 1622108"/>
                <a:gd name="connsiteX1" fmla="*/ 0 w 5079682"/>
                <a:gd name="connsiteY1" fmla="*/ 1622108 h 1622108"/>
                <a:gd name="connsiteX2" fmla="*/ 4663440 w 5079682"/>
                <a:gd name="connsiteY2" fmla="*/ 1622108 h 1622108"/>
                <a:gd name="connsiteX3" fmla="*/ 5074920 w 5079682"/>
                <a:gd name="connsiteY3" fmla="*/ 1530668 h 1622108"/>
                <a:gd name="connsiteX4" fmla="*/ 5079682 w 5079682"/>
                <a:gd name="connsiteY4" fmla="*/ 0 h 1622108"/>
                <a:gd name="connsiteX5" fmla="*/ 0 w 5079682"/>
                <a:gd name="connsiteY5" fmla="*/ 6668 h 1622108"/>
                <a:gd name="connsiteX0" fmla="*/ 0 w 5075131"/>
                <a:gd name="connsiteY0" fmla="*/ 20955 h 1636395"/>
                <a:gd name="connsiteX1" fmla="*/ 0 w 5075131"/>
                <a:gd name="connsiteY1" fmla="*/ 1636395 h 1636395"/>
                <a:gd name="connsiteX2" fmla="*/ 4663440 w 5075131"/>
                <a:gd name="connsiteY2" fmla="*/ 1636395 h 1636395"/>
                <a:gd name="connsiteX3" fmla="*/ 5074920 w 5075131"/>
                <a:gd name="connsiteY3" fmla="*/ 1544955 h 1636395"/>
                <a:gd name="connsiteX4" fmla="*/ 5070157 w 5075131"/>
                <a:gd name="connsiteY4" fmla="*/ 0 h 1636395"/>
                <a:gd name="connsiteX5" fmla="*/ 0 w 5075131"/>
                <a:gd name="connsiteY5" fmla="*/ 20955 h 1636395"/>
                <a:gd name="connsiteX0" fmla="*/ 0 w 5075022"/>
                <a:gd name="connsiteY0" fmla="*/ 6667 h 1622107"/>
                <a:gd name="connsiteX1" fmla="*/ 0 w 5075022"/>
                <a:gd name="connsiteY1" fmla="*/ 1622107 h 1622107"/>
                <a:gd name="connsiteX2" fmla="*/ 4663440 w 5075022"/>
                <a:gd name="connsiteY2" fmla="*/ 1622107 h 1622107"/>
                <a:gd name="connsiteX3" fmla="*/ 5074920 w 5075022"/>
                <a:gd name="connsiteY3" fmla="*/ 1530667 h 1622107"/>
                <a:gd name="connsiteX4" fmla="*/ 5060632 w 5075022"/>
                <a:gd name="connsiteY4" fmla="*/ 0 h 1622107"/>
                <a:gd name="connsiteX5" fmla="*/ 0 w 5075022"/>
                <a:gd name="connsiteY5" fmla="*/ 6667 h 1622107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94014"/>
                <a:gd name="connsiteY0" fmla="*/ 20955 h 1636395"/>
                <a:gd name="connsiteX1" fmla="*/ 0 w 5094014"/>
                <a:gd name="connsiteY1" fmla="*/ 1636395 h 1636395"/>
                <a:gd name="connsiteX2" fmla="*/ 4663440 w 5094014"/>
                <a:gd name="connsiteY2" fmla="*/ 1636395 h 1636395"/>
                <a:gd name="connsiteX3" fmla="*/ 5093970 w 5094014"/>
                <a:gd name="connsiteY3" fmla="*/ 1525905 h 1636395"/>
                <a:gd name="connsiteX4" fmla="*/ 5055870 w 5094014"/>
                <a:gd name="connsiteY4" fmla="*/ 0 h 1636395"/>
                <a:gd name="connsiteX5" fmla="*/ 0 w 5094014"/>
                <a:gd name="connsiteY5" fmla="*/ 20955 h 16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4014" h="1636395">
                  <a:moveTo>
                    <a:pt x="0" y="20955"/>
                  </a:moveTo>
                  <a:lnTo>
                    <a:pt x="0" y="1636395"/>
                  </a:lnTo>
                  <a:lnTo>
                    <a:pt x="4663440" y="1636395"/>
                  </a:lnTo>
                  <a:cubicBezTo>
                    <a:pt x="4905375" y="1634490"/>
                    <a:pt x="5047298" y="1575435"/>
                    <a:pt x="5093970" y="1525905"/>
                  </a:cubicBezTo>
                  <a:cubicBezTo>
                    <a:pt x="5095557" y="1015682"/>
                    <a:pt x="5054283" y="510223"/>
                    <a:pt x="5055870" y="0"/>
                  </a:cubicBezTo>
                  <a:lnTo>
                    <a:pt x="0" y="20955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accent4">
                    <a:lumMod val="20000"/>
                    <a:lumOff val="80000"/>
                  </a:schemeClr>
                </a:gs>
                <a:gs pos="86000">
                  <a:srgbClr val="FFFF99"/>
                </a:gs>
                <a:gs pos="91000">
                  <a:schemeClr val="accent5">
                    <a:lumMod val="45000"/>
                    <a:lumOff val="55000"/>
                  </a:schemeClr>
                </a:gs>
                <a:gs pos="100000">
                  <a:srgbClr val="00B0F0"/>
                </a:gs>
              </a:gsLst>
              <a:lin ang="5400000" scaled="1"/>
              <a:tileRect/>
            </a:gra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1"/>
            </a:p>
          </p:txBody>
        </p:sp>
        <p:grpSp>
          <p:nvGrpSpPr>
            <p:cNvPr id="52" name="Group 83">
              <a:extLst>
                <a:ext uri="{FF2B5EF4-FFF2-40B4-BE49-F238E27FC236}">
                  <a16:creationId xmlns:a16="http://schemas.microsoft.com/office/drawing/2014/main" id="{3A090C61-9299-488A-89B9-99D714ABEF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80609" y="4574865"/>
              <a:ext cx="396875" cy="1765610"/>
              <a:chOff x="4476750" y="1105524"/>
              <a:chExt cx="661988" cy="1766264"/>
            </a:xfrm>
            <a:solidFill>
              <a:srgbClr val="92D050"/>
            </a:solidFill>
          </p:grpSpPr>
          <p:sp>
            <p:nvSpPr>
              <p:cNvPr id="53" name="Freeform 84">
                <a:extLst>
                  <a:ext uri="{FF2B5EF4-FFF2-40B4-BE49-F238E27FC236}">
                    <a16:creationId xmlns:a16="http://schemas.microsoft.com/office/drawing/2014/main" id="{3DD02D2F-8D59-4DBC-850E-585F6B267DA9}"/>
                  </a:ext>
                </a:extLst>
              </p:cNvPr>
              <p:cNvSpPr/>
              <p:nvPr/>
            </p:nvSpPr>
            <p:spPr>
              <a:xfrm>
                <a:off x="4476750" y="1166182"/>
                <a:ext cx="661988" cy="1705606"/>
              </a:xfrm>
              <a:custGeom>
                <a:avLst/>
                <a:gdLst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988" h="1706055">
                    <a:moveTo>
                      <a:pt x="604838" y="1706055"/>
                    </a:moveTo>
                    <a:cubicBezTo>
                      <a:pt x="446088" y="1699705"/>
                      <a:pt x="196850" y="1693355"/>
                      <a:pt x="42863" y="1515555"/>
                    </a:cubicBezTo>
                    <a:lnTo>
                      <a:pt x="0" y="167767"/>
                    </a:lnTo>
                    <a:cubicBezTo>
                      <a:pt x="104776" y="12193"/>
                      <a:pt x="442912" y="-5270"/>
                      <a:pt x="614363" y="1080"/>
                    </a:cubicBezTo>
                    <a:cubicBezTo>
                      <a:pt x="687388" y="4255"/>
                      <a:pt x="646113" y="64580"/>
                      <a:pt x="661988" y="96330"/>
                    </a:cubicBezTo>
                    <a:lnTo>
                      <a:pt x="604838" y="1706055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  <p:sp>
            <p:nvSpPr>
              <p:cNvPr id="54" name="Freeform 85">
                <a:extLst>
                  <a:ext uri="{FF2B5EF4-FFF2-40B4-BE49-F238E27FC236}">
                    <a16:creationId xmlns:a16="http://schemas.microsoft.com/office/drawing/2014/main" id="{C3F7D536-864C-469F-90B9-13149ED5B2D8}"/>
                  </a:ext>
                </a:extLst>
              </p:cNvPr>
              <p:cNvSpPr/>
              <p:nvPr/>
            </p:nvSpPr>
            <p:spPr>
              <a:xfrm>
                <a:off x="4556194" y="1105524"/>
                <a:ext cx="492514" cy="128945"/>
              </a:xfrm>
              <a:custGeom>
                <a:avLst/>
                <a:gdLst>
                  <a:gd name="connsiteX0" fmla="*/ 0 w 400050"/>
                  <a:gd name="connsiteY0" fmla="*/ 176213 h 176213"/>
                  <a:gd name="connsiteX1" fmla="*/ 0 w 400050"/>
                  <a:gd name="connsiteY1" fmla="*/ 119063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66688 h 166688"/>
                  <a:gd name="connsiteX1" fmla="*/ 9525 w 400050"/>
                  <a:gd name="connsiteY1" fmla="*/ 121444 h 166688"/>
                  <a:gd name="connsiteX2" fmla="*/ 333375 w 400050"/>
                  <a:gd name="connsiteY2" fmla="*/ 0 h 166688"/>
                  <a:gd name="connsiteX3" fmla="*/ 400050 w 400050"/>
                  <a:gd name="connsiteY3" fmla="*/ 33338 h 166688"/>
                  <a:gd name="connsiteX4" fmla="*/ 385763 w 400050"/>
                  <a:gd name="connsiteY4" fmla="*/ 109538 h 166688"/>
                  <a:gd name="connsiteX5" fmla="*/ 0 w 400050"/>
                  <a:gd name="connsiteY5" fmla="*/ 166688 h 166688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050" h="167360">
                    <a:moveTo>
                      <a:pt x="0" y="167360"/>
                    </a:moveTo>
                    <a:lnTo>
                      <a:pt x="9525" y="122116"/>
                    </a:lnTo>
                    <a:cubicBezTo>
                      <a:pt x="98425" y="7022"/>
                      <a:pt x="277812" y="-3297"/>
                      <a:pt x="333375" y="672"/>
                    </a:cubicBezTo>
                    <a:cubicBezTo>
                      <a:pt x="365125" y="2260"/>
                      <a:pt x="394493" y="15753"/>
                      <a:pt x="400050" y="34010"/>
                    </a:cubicBezTo>
                    <a:lnTo>
                      <a:pt x="385763" y="110210"/>
                    </a:lnTo>
                    <a:cubicBezTo>
                      <a:pt x="288131" y="110210"/>
                      <a:pt x="130969" y="119735"/>
                      <a:pt x="0" y="167360"/>
                    </a:cubicBezTo>
                    <a:close/>
                  </a:path>
                </a:pathLst>
              </a:custGeom>
              <a:solidFill>
                <a:srgbClr val="FFFF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</p:grpSp>
        <p:sp>
          <p:nvSpPr>
            <p:cNvPr id="64" name="TextBox 86">
              <a:extLst>
                <a:ext uri="{FF2B5EF4-FFF2-40B4-BE49-F238E27FC236}">
                  <a16:creationId xmlns:a16="http://schemas.microsoft.com/office/drawing/2014/main" id="{4FEF2E6A-63C3-417D-908D-395B2B2148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3363" y="5253404"/>
              <a:ext cx="106952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400" b="1">
                  <a:solidFill>
                    <a:srgbClr val="C0000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⓷.</a:t>
              </a:r>
              <a:endParaRPr lang="en-US" sz="4800" b="1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65" name="Text Box 44">
              <a:extLst>
                <a:ext uri="{FF2B5EF4-FFF2-40B4-BE49-F238E27FC236}">
                  <a16:creationId xmlns:a16="http://schemas.microsoft.com/office/drawing/2014/main" id="{AFA8D580-C0E3-414C-9FE0-ABD79551DC9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185325" y="5487987"/>
              <a:ext cx="517195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Bài tập minh họa</a:t>
              </a: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F931564-88EE-4C86-AC1F-F700643256C0}"/>
              </a:ext>
            </a:extLst>
          </p:cNvPr>
          <p:cNvCxnSpPr>
            <a:cxnSpLocks/>
          </p:cNvCxnSpPr>
          <p:nvPr/>
        </p:nvCxnSpPr>
        <p:spPr>
          <a:xfrm>
            <a:off x="2267991" y="3416875"/>
            <a:ext cx="716519" cy="4745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27FD7EF-346F-4AE9-BC85-4F872C9CE0EF}"/>
              </a:ext>
            </a:extLst>
          </p:cNvPr>
          <p:cNvCxnSpPr>
            <a:cxnSpLocks/>
          </p:cNvCxnSpPr>
          <p:nvPr/>
        </p:nvCxnSpPr>
        <p:spPr>
          <a:xfrm>
            <a:off x="2282807" y="3441129"/>
            <a:ext cx="733175" cy="23219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5B3E98E-DE5D-4878-8E0A-9CF680EE407F}"/>
              </a:ext>
            </a:extLst>
          </p:cNvPr>
          <p:cNvCxnSpPr>
            <a:cxnSpLocks/>
          </p:cNvCxnSpPr>
          <p:nvPr/>
        </p:nvCxnSpPr>
        <p:spPr>
          <a:xfrm flipV="1">
            <a:off x="2282809" y="2111029"/>
            <a:ext cx="730921" cy="13300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28">
            <a:extLst>
              <a:ext uri="{FF2B5EF4-FFF2-40B4-BE49-F238E27FC236}">
                <a16:creationId xmlns:a16="http://schemas.microsoft.com/office/drawing/2014/main" id="{2CBD370C-2B2B-4267-8898-31D38DB7D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0621" y="151344"/>
            <a:ext cx="566297" cy="58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FB5678-4811-41B3-BA0B-9EA99514EF4A}"/>
              </a:ext>
            </a:extLst>
          </p:cNvPr>
          <p:cNvSpPr txBox="1"/>
          <p:nvPr/>
        </p:nvSpPr>
        <p:spPr>
          <a:xfrm>
            <a:off x="480945" y="6226816"/>
            <a:ext cx="2585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FB: Duong Hung</a:t>
            </a:r>
            <a:endParaRPr lang="vi-VN" sz="2400">
              <a:solidFill>
                <a:srgbClr val="0000CC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717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402" y="920354"/>
                <a:ext cx="11951976" cy="1989102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84313" lvl="0" indent="-1484313"/>
                <a:r>
                  <a:rPr lang="en-US" b="1">
                    <a:solidFill>
                      <a:srgbClr val="FF0000"/>
                    </a:solidFill>
                  </a:rPr>
                  <a:t>Câu </a:t>
                </a:r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</a:t>
                </a:r>
                <a:r>
                  <a:rPr lang="en-US" b="1">
                    <a:solidFill>
                      <a:srgbClr val="FF0000"/>
                    </a:solidFill>
                  </a:rPr>
                  <a:t> .</a:t>
                </a:r>
                <a:r>
                  <a:rPr lang="en-US"/>
                  <a:t> </a:t>
                </a:r>
                <a:r>
                  <a:rPr lang="vi-VN"/>
                  <a:t>Cho tam giác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/>
                  <a:t> 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vi-VN"/>
                  <a:t> là trọng tâm. Gọi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vi-VN"/>
                  <a:t> là một điểm bất kỳ. Chọn mệnh đề đúng.</a:t>
                </a:r>
                <a:endParaRPr lang="en-US"/>
              </a:p>
              <a:p>
                <a:r>
                  <a:rPr lang="en-US" b="1"/>
                  <a:t>	A</a:t>
                </a:r>
                <a:r>
                  <a:rPr lang="vi-VN" b="1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vi-VN"/>
                  <a:t>.</a:t>
                </a:r>
                <a:r>
                  <a:rPr lang="en-US"/>
                  <a:t>		</a:t>
                </a:r>
                <a:r>
                  <a:rPr lang="en-US" b="1"/>
                  <a:t>B</a:t>
                </a:r>
                <a:r>
                  <a:rPr lang="vi-VN" b="1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𝐺𝑀</m:t>
                        </m:r>
                      </m:e>
                    </m:acc>
                  </m:oMath>
                </a14:m>
                <a:r>
                  <a:rPr lang="vi-VN"/>
                  <a:t>.</a:t>
                </a:r>
                <a:endParaRPr lang="en-US"/>
              </a:p>
              <a:p>
                <a:r>
                  <a:rPr lang="en-US" b="1"/>
                  <a:t>	C</a:t>
                </a:r>
                <a:r>
                  <a:rPr lang="vi-VN" b="1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𝐺𝑀</m:t>
                        </m:r>
                      </m:e>
                    </m:acc>
                  </m:oMath>
                </a14:m>
                <a:r>
                  <a:rPr lang="vi-VN"/>
                  <a:t>.</a:t>
                </a:r>
                <a:r>
                  <a:rPr lang="en-US"/>
                  <a:t>		</a:t>
                </a:r>
                <a:r>
                  <a:rPr lang="en-US" b="1"/>
                  <a:t>D</a:t>
                </a:r>
                <a:r>
                  <a:rPr lang="vi-VN" b="1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𝑀𝐺</m:t>
                        </m:r>
                      </m:e>
                    </m:acc>
                  </m:oMath>
                </a14:m>
                <a:r>
                  <a:rPr lang="vi-VN"/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02" y="920354"/>
                <a:ext cx="11951976" cy="1989102"/>
              </a:xfrm>
              <a:prstGeom prst="rect">
                <a:avLst/>
              </a:prstGeom>
              <a:blipFill>
                <a:blip r:embed="rId5"/>
                <a:stretch>
                  <a:fillRect l="-1121" t="-8537" b="-5183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402" y="2948522"/>
                <a:ext cx="11938556" cy="3711876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Char char="þ"/>
                </a:pPr>
                <a:r>
                  <a:rPr lang="en-US" b="1">
                    <a:solidFill>
                      <a:srgbClr val="FF0000"/>
                    </a:solidFill>
                  </a:rPr>
                  <a:t>Lời giải:</a:t>
                </a:r>
              </a:p>
              <a:p>
                <a:endParaRPr lang="en-US">
                  <a:sym typeface="Wingdings" panose="05000000000000000000" pitchFamily="2" charset="2"/>
                </a:endParaRPr>
              </a:p>
              <a:p>
                <a:endParaRPr lang="en-US">
                  <a:sym typeface="Wingdings" panose="05000000000000000000" pitchFamily="2" charset="2"/>
                </a:endParaRPr>
              </a:p>
              <a:p>
                <a:endParaRPr lang="en-US">
                  <a:sym typeface="Wingdings" panose="05000000000000000000" pitchFamily="2" charset="2"/>
                </a:endParaRPr>
              </a:p>
              <a:p>
                <a:pPr indent="569913"/>
                <a:r>
                  <a:rPr lang="en-US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</a:t>
                </a:r>
                <a:r>
                  <a:rPr lang="en-US"/>
                  <a:t> </a:t>
                </a:r>
                <a:r>
                  <a:rPr lang="vi-VN"/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𝑀𝐺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𝑀𝐺</m:t>
                        </m:r>
                      </m:e>
                    </m:acc>
                  </m:oMath>
                </a14:m>
                <a:r>
                  <a:rPr lang="vi-VN"/>
                  <a:t>.</a:t>
                </a:r>
                <a:endParaRPr lang="en-US"/>
              </a:p>
              <a:p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	 </a:t>
                </a:r>
                <a:r>
                  <a:rPr lang="en-US" b="1"/>
                  <a:t>Chọn D</a:t>
                </a:r>
                <a:endParaRPr lang="en-US"/>
              </a:p>
              <a:p>
                <a:pPr lvl="0"/>
                <a:endParaRPr lang="en-US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02" y="2948522"/>
                <a:ext cx="11938556" cy="3711876"/>
              </a:xfrm>
              <a:prstGeom prst="rect">
                <a:avLst/>
              </a:prstGeom>
              <a:blipFill>
                <a:blip r:embed="rId6"/>
                <a:stretch>
                  <a:fillRect l="-1071" t="-3437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ECE0B9F6-5ADC-479D-BF15-FA85524B7B99}"/>
              </a:ext>
            </a:extLst>
          </p:cNvPr>
          <p:cNvSpPr/>
          <p:nvPr/>
        </p:nvSpPr>
        <p:spPr>
          <a:xfrm>
            <a:off x="6547998" y="2216415"/>
            <a:ext cx="603482" cy="5680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E25EE4C-D1AC-4D00-89F3-8FB693097FA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101" y="3155843"/>
            <a:ext cx="4321771" cy="19149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8654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402" y="920353"/>
                <a:ext cx="11951976" cy="3066281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en-US">
                  <a:solidFill>
                    <a:srgbClr val="FF0000"/>
                  </a:solidFill>
                </a:endParaRPr>
              </a:p>
              <a:p>
                <a:pPr marL="1484313" lvl="0" indent="-1484313"/>
                <a:r>
                  <a:rPr lang="en-US" b="1">
                    <a:solidFill>
                      <a:srgbClr val="FF0000"/>
                    </a:solidFill>
                  </a:rPr>
                  <a:t>Câu </a:t>
                </a:r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</a:t>
                </a:r>
                <a:r>
                  <a:rPr lang="en-US" b="1">
                    <a:solidFill>
                      <a:srgbClr val="FF0000"/>
                    </a:solidFill>
                  </a:rPr>
                  <a:t>. </a:t>
                </a:r>
                <a:r>
                  <a:rPr lang="vi-VN"/>
                  <a:t>Cho tam giác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/>
                  <a:t>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vi-VN"/>
                  <a:t> là trung điểm của cạnh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vi-VN"/>
                  <a:t>. Điểm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vi-VN"/>
                  <a:t> có tính chất nào sau đây là điều kiện cần và đủ để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vi-VN"/>
                  <a:t> là trọng tâm tam giác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/>
                  <a:t>?</a:t>
                </a:r>
                <a:endParaRPr lang="en-US"/>
              </a:p>
              <a:p>
                <a:r>
                  <a:rPr lang="en-US" b="1"/>
                  <a:t>		A</a:t>
                </a:r>
                <a:r>
                  <a:rPr lang="vi-VN" b="1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𝐴𝐺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𝐵𝐺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𝐶𝐺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vi-VN"/>
                  <a:t>.</a:t>
                </a:r>
                <a:r>
                  <a:rPr lang="en-US" b="1"/>
                  <a:t>		B</a:t>
                </a:r>
                <a:r>
                  <a:rPr lang="vi-VN" b="1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𝐺𝐼</m:t>
                    </m:r>
                  </m:oMath>
                </a14:m>
                <a:r>
                  <a:rPr lang="vi-VN"/>
                  <a:t>.</a:t>
                </a:r>
                <a:endParaRPr lang="en-US"/>
              </a:p>
              <a:p>
                <a:r>
                  <a:rPr lang="en-US" b="1"/>
                  <a:t>		C</a:t>
                </a:r>
                <a:r>
                  <a:rPr lang="vi-VN" b="1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𝐺𝐼</m:t>
                        </m:r>
                      </m:e>
                    </m:acc>
                  </m:oMath>
                </a14:m>
                <a:r>
                  <a:rPr lang="vi-VN"/>
                  <a:t>.</a:t>
                </a:r>
                <a:r>
                  <a:rPr lang="en-US" b="1"/>
                  <a:t>			D</a:t>
                </a:r>
                <a:r>
                  <a:rPr lang="vi-VN" b="1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𝐺𝐼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02" y="920353"/>
                <a:ext cx="11951976" cy="3066281"/>
              </a:xfrm>
              <a:prstGeom prst="rect">
                <a:avLst/>
              </a:prstGeom>
              <a:blipFill>
                <a:blip r:embed="rId5"/>
                <a:stretch>
                  <a:fillRect l="-1223" b="-1188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FC44F5D-5A03-429E-A3E3-CCED1EEF7D32}"/>
              </a:ext>
            </a:extLst>
          </p:cNvPr>
          <p:cNvSpPr txBox="1">
            <a:spLocks/>
          </p:cNvSpPr>
          <p:nvPr/>
        </p:nvSpPr>
        <p:spPr>
          <a:xfrm>
            <a:off x="173402" y="4049737"/>
            <a:ext cx="11938556" cy="2302358"/>
          </a:xfrm>
          <a:prstGeom prst="rect">
            <a:avLst/>
          </a:prstGeom>
          <a:solidFill>
            <a:srgbClr val="CCFFFF"/>
          </a:solidFill>
          <a:ln>
            <a:solidFill>
              <a:srgbClr val="0000CC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/>
            <a:endParaRPr lang="en-US" b="1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indent="457200"/>
            <a:r>
              <a:rPr lang="en-US" b="1">
                <a:solidFill>
                  <a:srgbClr val="FF0000"/>
                </a:solidFill>
                <a:sym typeface="Wingdings" panose="05000000000000000000" pitchFamily="2" charset="2"/>
              </a:rPr>
              <a:t> </a:t>
            </a:r>
            <a:r>
              <a:rPr lang="en-US" b="1">
                <a:solidFill>
                  <a:srgbClr val="FF0000"/>
                </a:solidFill>
              </a:rPr>
              <a:t>Lời giải: </a:t>
            </a:r>
          </a:p>
          <a:p>
            <a:pPr marL="457200" indent="346075"/>
            <a:r>
              <a:rPr lang="en-US" b="1">
                <a:solidFill>
                  <a:srgbClr val="FF0000"/>
                </a:solidFill>
                <a:sym typeface="Wingdings" panose="05000000000000000000" pitchFamily="2" charset="2"/>
              </a:rPr>
              <a:t> </a:t>
            </a:r>
            <a:r>
              <a:rPr lang="en-US" b="1"/>
              <a:t>Chọn C </a:t>
            </a:r>
            <a:endParaRPr lang="en-US"/>
          </a:p>
          <a:p>
            <a:pPr lvl="0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A31B62B-191A-42E1-A29F-B0802FFE5409}"/>
              </a:ext>
            </a:extLst>
          </p:cNvPr>
          <p:cNvSpPr/>
          <p:nvPr/>
        </p:nvSpPr>
        <p:spPr>
          <a:xfrm>
            <a:off x="1947094" y="3262549"/>
            <a:ext cx="603482" cy="5680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5573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402" y="1115367"/>
                <a:ext cx="11951976" cy="2598003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en-US">
                  <a:solidFill>
                    <a:srgbClr val="FF0000"/>
                  </a:solidFill>
                </a:endParaRPr>
              </a:p>
              <a:p>
                <a:pPr marL="1544638" lvl="0" indent="-1544638"/>
                <a:r>
                  <a:rPr lang="en-US" b="1">
                    <a:solidFill>
                      <a:srgbClr val="FF0000"/>
                    </a:solidFill>
                  </a:rPr>
                  <a:t>Câu </a:t>
                </a:r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</a:t>
                </a:r>
                <a:r>
                  <a:rPr lang="en-US" b="1">
                    <a:solidFill>
                      <a:srgbClr val="FF0000"/>
                    </a:solidFill>
                  </a:rPr>
                  <a:t>. </a:t>
                </a:r>
                <a:r>
                  <a:rPr lang="en-US"/>
                  <a:t>Cho hai điểm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/>
                  <a:t> phân biệt. Điều kiện cần và đủ để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/>
                  <a:t> là trung điểm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/>
                  <a:t> là</a:t>
                </a:r>
              </a:p>
              <a:p>
                <a:r>
                  <a:rPr lang="en-US" b="1"/>
                  <a:t>		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𝐼𝐵</m:t>
                        </m:r>
                      </m:e>
                    </m:acc>
                  </m:oMath>
                </a14:m>
                <a:r>
                  <a:rPr lang="en-US"/>
                  <a:t>.		</a:t>
                </a:r>
                <a:r>
                  <a:rPr lang="en-US" b="1"/>
                  <a:t>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𝐼𝐵</m:t>
                        </m:r>
                      </m:e>
                    </m:acc>
                  </m:oMath>
                </a14:m>
                <a:r>
                  <a:rPr lang="en-US"/>
                  <a:t>.</a:t>
                </a:r>
                <a:r>
                  <a:rPr lang="en-US" b="1"/>
                  <a:t>	</a:t>
                </a:r>
              </a:p>
              <a:p>
                <a:r>
                  <a:rPr lang="en-US" b="1"/>
                  <a:t>		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𝐴𝐼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𝐵𝐼</m:t>
                        </m:r>
                      </m:e>
                    </m:acc>
                  </m:oMath>
                </a14:m>
                <a:r>
                  <a:rPr lang="en-US"/>
                  <a:t>.</a:t>
                </a:r>
                <a:r>
                  <a:rPr lang="en-US" b="1"/>
                  <a:t>		D.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𝐵𝐼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02" y="1115367"/>
                <a:ext cx="11951976" cy="2598003"/>
              </a:xfrm>
              <a:prstGeom prst="rect">
                <a:avLst/>
              </a:prstGeom>
              <a:blipFill>
                <a:blip r:embed="rId5"/>
                <a:stretch>
                  <a:fillRect l="-1223" r="-1783" b="-4439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679" y="3775295"/>
                <a:ext cx="11938556" cy="2698150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92150" indent="-234950">
                  <a:buFont typeface="Wingdings" panose="05000000000000000000" pitchFamily="2" charset="2"/>
                  <a:buChar char="þ"/>
                </a:pPr>
                <a:endParaRPr lang="en-US" b="1">
                  <a:solidFill>
                    <a:srgbClr val="FF0000"/>
                  </a:solidFill>
                </a:endParaRPr>
              </a:p>
              <a:p>
                <a:pPr marL="692150" indent="-234950">
                  <a:buFont typeface="Wingdings" panose="05000000000000000000" pitchFamily="2" charset="2"/>
                  <a:buChar char="þ"/>
                </a:pPr>
                <a:r>
                  <a:rPr lang="en-US" b="1">
                    <a:solidFill>
                      <a:srgbClr val="FF0000"/>
                    </a:solidFill>
                  </a:rPr>
                  <a:t> Lời giải: </a:t>
                </a:r>
              </a:p>
              <a:p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/>
                  <a:t> là trung điểm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𝐼𝐵</m:t>
                        </m:r>
                      </m:e>
                    </m:acc>
                  </m:oMath>
                </a14:m>
                <a:r>
                  <a:rPr lang="en-US"/>
                  <a:t>.</a:t>
                </a:r>
              </a:p>
              <a:p>
                <a:pPr indent="1079500"/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 </a:t>
                </a:r>
                <a:r>
                  <a:rPr lang="en-US" b="1"/>
                  <a:t>Chọn B</a:t>
                </a:r>
                <a:endParaRPr lang="en-US"/>
              </a:p>
              <a:p>
                <a:pPr lvl="0"/>
                <a:endParaRPr lang="en-US"/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79" y="3775295"/>
                <a:ext cx="11938556" cy="26981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EA685CA8-CD86-493D-9160-9C78BACD220C}"/>
              </a:ext>
            </a:extLst>
          </p:cNvPr>
          <p:cNvSpPr/>
          <p:nvPr/>
        </p:nvSpPr>
        <p:spPr>
          <a:xfrm>
            <a:off x="5639820" y="2444348"/>
            <a:ext cx="603482" cy="5680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7794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59229" y="128036"/>
            <a:ext cx="738457" cy="685800"/>
            <a:chOff x="2043534" y="1706989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3534" y="1706989"/>
              <a:ext cx="738457" cy="685800"/>
            </a:xfrm>
            <a:prstGeom prst="diamond">
              <a:avLst/>
            </a:prstGeom>
            <a:solidFill>
              <a:srgbClr val="0000C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15244" y="1793218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⓶</a:t>
              </a:r>
              <a:endParaRPr lang="en-US" altLang="vi-VN" sz="3200" b="1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180830" y="1512519"/>
            <a:ext cx="11830340" cy="2232685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  <a:prstDash val="sysDash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>
              <a:solidFill>
                <a:srgbClr val="FF0000"/>
              </a:solidFill>
            </a:endParaRPr>
          </a:p>
          <a:p>
            <a:r>
              <a:rPr lang="en-US" b="1">
                <a:solidFill>
                  <a:srgbClr val="FF0000"/>
                </a:solidFill>
              </a:rPr>
              <a:t>③</a:t>
            </a:r>
            <a:r>
              <a:rPr lang="en-US">
                <a:solidFill>
                  <a:srgbClr val="FF0000"/>
                </a:solidFill>
              </a:rPr>
              <a:t>. </a:t>
            </a:r>
            <a:r>
              <a:rPr lang="en-US" b="1">
                <a:solidFill>
                  <a:srgbClr val="FF0000"/>
                </a:solidFill>
              </a:rPr>
              <a:t>Dạng 3:</a:t>
            </a:r>
            <a:r>
              <a:rPr lang="en-US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nl-NL" b="1"/>
              <a:t>Phân tích 1 vectơ theo hai vectơ không cùng phương.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19" name="Hexagon 26">
            <a:extLst>
              <a:ext uri="{FF2B5EF4-FFF2-40B4-BE49-F238E27FC236}">
                <a16:creationId xmlns:a16="http://schemas.microsoft.com/office/drawing/2014/main" id="{D6C17B40-6E5F-4ADB-A3BE-07CDA82600F4}"/>
              </a:ext>
            </a:extLst>
          </p:cNvPr>
          <p:cNvSpPr/>
          <p:nvPr/>
        </p:nvSpPr>
        <p:spPr bwMode="auto">
          <a:xfrm>
            <a:off x="3897684" y="128036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C00000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p:sp>
        <p:nvSpPr>
          <p:cNvPr id="12" name="Hexagon 26">
            <a:extLst>
              <a:ext uri="{FF2B5EF4-FFF2-40B4-BE49-F238E27FC236}">
                <a16:creationId xmlns:a16="http://schemas.microsoft.com/office/drawing/2014/main" id="{A71F730E-E637-4D42-BF72-327795F10DD9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</p:spTree>
    <p:extLst>
      <p:ext uri="{BB962C8B-B14F-4D97-AF65-F5344CB8AC3E}">
        <p14:creationId xmlns:p14="http://schemas.microsoft.com/office/powerpoint/2010/main" val="2713762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402" y="920353"/>
                <a:ext cx="11951976" cy="2316141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84313" lvl="0" indent="-1484313"/>
                <a:r>
                  <a:rPr lang="en-US" b="1">
                    <a:solidFill>
                      <a:srgbClr val="FF0000"/>
                    </a:solidFill>
                  </a:rPr>
                  <a:t>Câu </a:t>
                </a:r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</a:t>
                </a:r>
                <a:r>
                  <a:rPr lang="en-US" b="1">
                    <a:solidFill>
                      <a:srgbClr val="FF0000"/>
                    </a:solidFill>
                  </a:rPr>
                  <a:t>. </a:t>
                </a:r>
                <a:r>
                  <a:rPr lang="en-US"/>
                  <a:t>Cho ba điểm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/>
                  <a:t>. Tìm khẳng định </a:t>
                </a:r>
                <a:r>
                  <a:rPr lang="en-US" b="1" i="1"/>
                  <a:t>sai</a:t>
                </a:r>
                <a:r>
                  <a:rPr lang="en-US"/>
                  <a:t> khi nêu điều kiện cần và đủ để ba điểm thẳng hàng?</a:t>
                </a:r>
              </a:p>
              <a:p>
                <a:r>
                  <a:rPr lang="en-US" b="1"/>
                  <a:t>	A</a:t>
                </a:r>
                <a:r>
                  <a:rPr lang="vi-VN" b="1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>
                        <a:latin typeface="Cambria Math" panose="02040503050406030204" pitchFamily="18" charset="0"/>
                      </a:rPr>
                      <m:t>: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vi-VN"/>
                  <a:t>.</a:t>
                </a:r>
                <a:r>
                  <a:rPr lang="en-US"/>
                  <a:t>		</a:t>
                </a:r>
                <a:r>
                  <a:rPr lang="en-US" b="1"/>
                  <a:t>B</a:t>
                </a:r>
                <a:r>
                  <a:rPr lang="vi-VN" b="1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>
                        <a:latin typeface="Cambria Math" panose="02040503050406030204" pitchFamily="18" charset="0"/>
                      </a:rPr>
                      <m:t>: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vi-VN"/>
                  <a:t>.</a:t>
                </a:r>
                <a:endParaRPr lang="en-US"/>
              </a:p>
              <a:p>
                <a:r>
                  <a:rPr lang="en-US" b="1"/>
                  <a:t>	C</a:t>
                </a:r>
                <a:r>
                  <a:rPr lang="vi-VN" b="1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>
                        <a:latin typeface="Cambria Math" panose="02040503050406030204" pitchFamily="18" charset="0"/>
                      </a:rPr>
                      <m:t>: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vi-VN"/>
                  <a:t>.</a:t>
                </a:r>
                <a:r>
                  <a:rPr lang="en-US"/>
                  <a:t>	</a:t>
                </a:r>
                <a:r>
                  <a:rPr lang="en-US" b="1"/>
                  <a:t>D</a:t>
                </a:r>
                <a:r>
                  <a:rPr lang="vi-VN" b="1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>
                        <a:latin typeface="Cambria Math" panose="02040503050406030204" pitchFamily="18" charset="0"/>
                      </a:rPr>
                      <m:t>: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</m:oMath>
                </a14:m>
                <a:r>
                  <a:rPr lang="vi-VN"/>
                  <a:t>.</a:t>
                </a:r>
                <a:endParaRPr lang="en-US"/>
              </a:p>
              <a:p>
                <a:pPr marL="1538288" indent="-1538288"/>
                <a:endParaRPr lang="en-US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02" y="920353"/>
                <a:ext cx="11951976" cy="2316141"/>
              </a:xfrm>
              <a:prstGeom prst="rect">
                <a:avLst/>
              </a:prstGeom>
              <a:blipFill>
                <a:blip r:embed="rId5"/>
                <a:stretch>
                  <a:fillRect l="-1223" t="-5497" b="-3927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4A3EA4B-D8CC-4DDE-98D7-614C8188E6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822" y="3188779"/>
                <a:ext cx="11938556" cy="3487688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457200"/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 </a:t>
                </a:r>
                <a:r>
                  <a:rPr lang="en-US" b="1">
                    <a:solidFill>
                      <a:srgbClr val="FF0000"/>
                    </a:solidFill>
                  </a:rPr>
                  <a:t>Lời giải: </a:t>
                </a:r>
              </a:p>
              <a:p>
                <a:pPr marL="1139825" indent="-390525" algn="just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en-US"/>
                  <a:t>Khẳng định A, B, D đúng</a:t>
                </a:r>
              </a:p>
              <a:p>
                <a:pPr marL="1139825" indent="-390525" algn="just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en-US"/>
                  <a:t>Khẳng định C sai vì gọi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/>
                  <a:t> là trọng tâm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/>
                  <a:t> ta có</a:t>
                </a:r>
              </a:p>
              <a:p>
                <a:pPr marL="1139825" indent="-390525" algn="just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>
                        <a:latin typeface="Cambria Math" panose="02040503050406030204" pitchFamily="18" charset="0"/>
                      </a:rPr>
                      <m:t>: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𝑀𝐺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/>
                  <a:t> nên ba điểm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/>
                  <a:t> không thẳng hàng.</a:t>
                </a:r>
              </a:p>
              <a:p>
                <a:pPr indent="914400"/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 </a:t>
                </a:r>
                <a:r>
                  <a:rPr lang="en-US" b="1"/>
                  <a:t>Chọn C</a:t>
                </a:r>
                <a:endParaRPr lang="en-US"/>
              </a:p>
              <a:p>
                <a:pPr lvl="0"/>
                <a:endParaRPr lang="en-US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4A3EA4B-D8CC-4DDE-98D7-614C8188E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22" y="3188779"/>
                <a:ext cx="11938556" cy="3487688"/>
              </a:xfrm>
              <a:prstGeom prst="rect">
                <a:avLst/>
              </a:prstGeom>
              <a:blipFill>
                <a:blip r:embed="rId6"/>
                <a:stretch>
                  <a:fillRect t="-3659" r="-2041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87719798-DF63-4071-A78A-958A394F937C}"/>
              </a:ext>
            </a:extLst>
          </p:cNvPr>
          <p:cNvSpPr/>
          <p:nvPr/>
        </p:nvSpPr>
        <p:spPr>
          <a:xfrm>
            <a:off x="1063478" y="2542028"/>
            <a:ext cx="603482" cy="5680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730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583" y="885397"/>
                <a:ext cx="11951976" cy="231345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84313" lvl="0" indent="-1484313"/>
                <a:r>
                  <a:rPr lang="en-US" b="1">
                    <a:solidFill>
                      <a:srgbClr val="FF0000"/>
                    </a:solidFill>
                  </a:rPr>
                  <a:t>Câu </a:t>
                </a:r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</a:t>
                </a:r>
                <a:r>
                  <a:rPr lang="en-US" b="1">
                    <a:solidFill>
                      <a:srgbClr val="FF0000"/>
                    </a:solidFill>
                  </a:rPr>
                  <a:t>. </a:t>
                </a:r>
                <a:r>
                  <a:rPr lang="en-US"/>
                  <a:t>Với hai véc tơ không cùng phương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/>
                  <a:t>. Xét hai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/>
                  <a:t>. Tìm x để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/>
                  <a:t> cùng phương.</a:t>
                </a:r>
              </a:p>
              <a:p>
                <a:r>
                  <a:rPr lang="en-US" b="1"/>
                  <a:t>	A.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/>
                  <a:t>.		</a:t>
                </a:r>
                <a:r>
                  <a:rPr lang="en-US" b="1"/>
                  <a:t>B.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/>
                  <a:t>.		</a:t>
                </a:r>
                <a:r>
                  <a:rPr lang="en-US" b="1"/>
                  <a:t>C.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/>
                  <a:t>.	</a:t>
                </a:r>
                <a:r>
                  <a:rPr lang="en-US" b="1"/>
                  <a:t>D.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/>
                  <a:t>.</a:t>
                </a:r>
              </a:p>
              <a:p>
                <a:pPr indent="512763"/>
                <a:endParaRPr lang="en-US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3" y="885397"/>
                <a:ext cx="11951976" cy="2313450"/>
              </a:xfrm>
              <a:prstGeom prst="rect">
                <a:avLst/>
              </a:prstGeom>
              <a:blipFill>
                <a:blip r:embed="rId5"/>
                <a:stretch>
                  <a:fillRect l="-1274" t="-2618" b="-2880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679" y="3274789"/>
                <a:ext cx="11938556" cy="3316892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Char char="þ"/>
                </a:pPr>
                <a:r>
                  <a:rPr lang="en-US" b="1">
                    <a:solidFill>
                      <a:srgbClr val="FF0000"/>
                    </a:solidFill>
                  </a:rPr>
                  <a:t>Lời giải:</a:t>
                </a:r>
              </a:p>
              <a:p>
                <a:pPr indent="569913" algn="just"/>
                <a:r>
                  <a:rPr lang="en-US">
                    <a:solidFill>
                      <a:srgbClr val="FF0000"/>
                    </a:solidFill>
                  </a:rPr>
                  <a:t>♦</a:t>
                </a:r>
                <a:r>
                  <a:rPr lang="en-US"/>
                  <a:t> Do hai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/>
                  <a:t> không cùng phương nên điều kiện để hai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/>
                  <a:t> cùng phương là: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.(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  <a:p>
                <a:pPr indent="512763"/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 </a:t>
                </a:r>
                <a:r>
                  <a:rPr lang="en-US" b="1"/>
                  <a:t>Chọn C</a:t>
                </a:r>
                <a:endParaRPr lang="en-US"/>
              </a:p>
              <a:p>
                <a:pPr lvl="0"/>
                <a:endParaRPr lang="en-US"/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79" y="3274789"/>
                <a:ext cx="11938556" cy="3316892"/>
              </a:xfrm>
              <a:prstGeom prst="rect">
                <a:avLst/>
              </a:prstGeom>
              <a:blipFill>
                <a:blip r:embed="rId6"/>
                <a:stretch>
                  <a:fillRect l="-1122" t="-4945" r="-1887" b="-2930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267AD33A-69C7-4879-910C-580118737B0D}"/>
              </a:ext>
            </a:extLst>
          </p:cNvPr>
          <p:cNvSpPr/>
          <p:nvPr/>
        </p:nvSpPr>
        <p:spPr>
          <a:xfrm>
            <a:off x="6540321" y="2497336"/>
            <a:ext cx="603482" cy="5680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5428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BF8B4DC8-0017-4F99-8F53-454F4D0DF8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34" y="919513"/>
                <a:ext cx="12028701" cy="2920911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538288" lvl="0" indent="-1538288"/>
                <a:endParaRPr lang="en-US" b="1">
                  <a:solidFill>
                    <a:srgbClr val="FF0000"/>
                  </a:solidFill>
                </a:endParaRPr>
              </a:p>
              <a:p>
                <a:pPr marL="1258888" lvl="0" indent="-1258888"/>
                <a:r>
                  <a:rPr lang="en-US" b="1">
                    <a:solidFill>
                      <a:srgbClr val="FF0000"/>
                    </a:solidFill>
                  </a:rPr>
                  <a:t>Câu </a:t>
                </a:r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.</a:t>
                </a:r>
                <a:r>
                  <a:rPr lang="en-US" b="1">
                    <a:solidFill>
                      <a:srgbClr val="FF0000"/>
                    </a:solidFill>
                  </a:rPr>
                  <a:t> </a:t>
                </a:r>
                <a:r>
                  <a:rPr lang="en-US"/>
                  <a:t>Cho tam giác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/>
                  <a:t> là điểm trên cạnh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/>
                  <a:t> sao cho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𝑀𝐶</m:t>
                    </m:r>
                  </m:oMath>
                </a14:m>
                <a:r>
                  <a:rPr lang="en-US" b="1"/>
                  <a:t>.</a:t>
                </a:r>
                <a:r>
                  <a:rPr lang="en-US"/>
                  <a:t> Đẳng thức nào sau đây đúng?</a:t>
                </a:r>
              </a:p>
              <a:p>
                <a:r>
                  <a:rPr lang="en-US" b="1"/>
                  <a:t>		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/>
                  <a:t>.		</a:t>
                </a:r>
                <a:r>
                  <a:rPr lang="en-US" b="1"/>
                  <a:t>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/>
                  <a:t>.</a:t>
                </a:r>
              </a:p>
              <a:p>
                <a:r>
                  <a:rPr lang="en-US" b="1"/>
                  <a:t>		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/>
                  <a:t>.	</a:t>
                </a:r>
                <a:r>
                  <a:rPr lang="en-US" b="1"/>
                  <a:t>	D.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BF8B4DC8-0017-4F99-8F53-454F4D0DF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4" y="919513"/>
                <a:ext cx="12028701" cy="2920911"/>
              </a:xfrm>
              <a:prstGeom prst="rect">
                <a:avLst/>
              </a:prstGeom>
              <a:blipFill>
                <a:blip r:embed="rId5"/>
                <a:stretch>
                  <a:fillRect l="-1215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37A9D4F3-B040-4B41-9442-5AF23038C3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453" y="3840423"/>
                <a:ext cx="12028702" cy="2893921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457200"/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 </a:t>
                </a:r>
                <a:r>
                  <a:rPr lang="en-US" b="1">
                    <a:solidFill>
                      <a:srgbClr val="FF0000"/>
                    </a:solidFill>
                  </a:rPr>
                  <a:t>Lời giải</a:t>
                </a:r>
                <a:endParaRPr lang="en-US">
                  <a:solidFill>
                    <a:srgbClr val="FF0000"/>
                  </a:solidFill>
                </a:endParaRPr>
              </a:p>
              <a:p>
                <a:pPr indent="749300"/>
                <a:r>
                  <a:rPr lang="en-US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</a:t>
                </a:r>
                <a:r>
                  <a:rPr lang="en-US">
                    <a:sym typeface="Wingdings" panose="05000000000000000000" pitchFamily="2" charset="2"/>
                  </a:rPr>
                  <a:t> </a:t>
                </a:r>
                <a:r>
                  <a:rPr lang="en-US"/>
                  <a:t>Ta có:</a:t>
                </a:r>
              </a:p>
              <a:p>
                <a:pPr indent="749300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𝐵𝑀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b="1">
                    <a:sym typeface="Wingdings" panose="05000000000000000000" pitchFamily="2" charset="2"/>
                  </a:rPr>
                  <a:t> </a:t>
                </a:r>
              </a:p>
              <a:p>
                <a:pPr indent="1423988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/>
                  <a:t>.</a:t>
                </a:r>
              </a:p>
              <a:p>
                <a:r>
                  <a:rPr lang="en-US" b="1">
                    <a:sym typeface="Wingdings" panose="05000000000000000000" pitchFamily="2" charset="2"/>
                  </a:rPr>
                  <a:t>	</a:t>
                </a:r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 </a:t>
                </a:r>
                <a:r>
                  <a:rPr lang="en-US" b="1">
                    <a:solidFill>
                      <a:srgbClr val="002060"/>
                    </a:solidFill>
                  </a:rPr>
                  <a:t>Chọn D</a:t>
                </a:r>
                <a:endParaRPr lang="en-US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37A9D4F3-B040-4B41-9442-5AF23038C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3" y="3840423"/>
                <a:ext cx="12028702" cy="2893921"/>
              </a:xfrm>
              <a:prstGeom prst="rect">
                <a:avLst/>
              </a:prstGeom>
              <a:blipFill>
                <a:blip r:embed="rId6"/>
                <a:stretch>
                  <a:fillRect t="-5870" b="-839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888AC549-D092-4A12-8D72-A427F36C0F5D}"/>
              </a:ext>
            </a:extLst>
          </p:cNvPr>
          <p:cNvSpPr/>
          <p:nvPr/>
        </p:nvSpPr>
        <p:spPr>
          <a:xfrm>
            <a:off x="7369529" y="2965932"/>
            <a:ext cx="603482" cy="5680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CD3D189-E9B7-469F-ACE2-859A13E8C99E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606" y="4113717"/>
            <a:ext cx="4519618" cy="23879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6770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679" y="875155"/>
                <a:ext cx="11951976" cy="2092897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544638" lvl="0" indent="-1544638"/>
                <a:r>
                  <a:rPr lang="en-US" b="1">
                    <a:solidFill>
                      <a:srgbClr val="FF0000"/>
                    </a:solidFill>
                  </a:rPr>
                  <a:t>Câu </a:t>
                </a:r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.</a:t>
                </a:r>
                <a:r>
                  <a:rPr lang="en-US" b="1">
                    <a:solidFill>
                      <a:srgbClr val="FF0000"/>
                    </a:solidFill>
                  </a:rPr>
                  <a:t> </a:t>
                </a:r>
                <a:r>
                  <a:rPr lang="en-US"/>
                  <a:t>Cho tam giác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/>
                  <a:t> có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/>
                  <a:t> là trọng tâm; biết rằng</a:t>
                </a:r>
              </a:p>
              <a:p>
                <a:pPr marL="1544638" lvl="0" indent="-1544638"/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𝐴𝐺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en-US"/>
                  <a:t>. Giá trị của tổng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 bằng</a:t>
                </a:r>
              </a:p>
              <a:p>
                <a:r>
                  <a:rPr lang="en-US" b="1"/>
                  <a:t>		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/>
                  <a:t>.</a:t>
                </a:r>
                <a:r>
                  <a:rPr lang="en-US" b="1"/>
                  <a:t>	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/>
                  <a:t>.</a:t>
                </a:r>
                <a:r>
                  <a:rPr lang="en-US" b="1"/>
                  <a:t>	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/>
                  <a:t>.</a:t>
                </a:r>
                <a:r>
                  <a:rPr lang="en-US" b="1"/>
                  <a:t>		D.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79" y="875155"/>
                <a:ext cx="11951976" cy="2092897"/>
              </a:xfrm>
              <a:prstGeom prst="rect">
                <a:avLst/>
              </a:prstGeom>
              <a:blipFill>
                <a:blip r:embed="rId5"/>
                <a:stretch>
                  <a:fillRect l="-1223" t="-6087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679" y="3014154"/>
                <a:ext cx="11938556" cy="3345346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23888" indent="-623888">
                  <a:buFont typeface="Wingdings" panose="05000000000000000000" pitchFamily="2" charset="2"/>
                  <a:buChar char="þ"/>
                </a:pPr>
                <a:r>
                  <a:rPr lang="en-US" b="1">
                    <a:solidFill>
                      <a:srgbClr val="FF0000"/>
                    </a:solidFill>
                  </a:rPr>
                  <a:t>Lời giải:</a:t>
                </a:r>
              </a:p>
              <a:p>
                <a:pPr indent="630238"/>
                <a:r>
                  <a:rPr lang="en-US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</a:t>
                </a:r>
                <a:r>
                  <a:rPr lang="en-US">
                    <a:sym typeface="Wingdings" panose="05000000000000000000" pitchFamily="2" charset="2"/>
                  </a:rPr>
                  <a:t> </a:t>
                </a:r>
                <a:r>
                  <a:rPr lang="en-US"/>
                  <a:t>Gọi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/>
                  <a:t> là trung điểm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/>
                  <a:t>. </a:t>
                </a:r>
              </a:p>
              <a:p>
                <a:pPr indent="630238"/>
                <a:r>
                  <a:rPr lang="en-US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 </a:t>
                </a:r>
                <a:r>
                  <a:rPr lang="en-US"/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𝐴𝐺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/>
                  <a:t>.</a:t>
                </a:r>
              </a:p>
              <a:p>
                <a:pPr indent="630238"/>
                <a:r>
                  <a:rPr lang="en-US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</a:t>
                </a:r>
                <a:r>
                  <a:rPr lang="en-US"/>
                  <a:t>Do dó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/>
                  <a:t>.</a:t>
                </a:r>
              </a:p>
              <a:p>
                <a:pPr indent="623888"/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 </a:t>
                </a:r>
                <a:r>
                  <a:rPr lang="en-US" b="1"/>
                  <a:t>Chọn B</a:t>
                </a:r>
                <a:endParaRPr lang="en-US"/>
              </a:p>
              <a:p>
                <a:pPr lvl="0"/>
                <a:endParaRPr lang="en-US"/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79" y="3014154"/>
                <a:ext cx="11938556" cy="3345346"/>
              </a:xfrm>
              <a:prstGeom prst="rect">
                <a:avLst/>
              </a:prstGeom>
              <a:blipFill>
                <a:blip r:embed="rId6"/>
                <a:stretch>
                  <a:fillRect l="-1071" t="-3811" b="-907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F5D79D12-12EB-4560-83FE-3631F0328C28}"/>
              </a:ext>
            </a:extLst>
          </p:cNvPr>
          <p:cNvSpPr/>
          <p:nvPr/>
        </p:nvSpPr>
        <p:spPr>
          <a:xfrm>
            <a:off x="3778085" y="2130549"/>
            <a:ext cx="603482" cy="5680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7093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C84E253-DD8C-4DCB-B10A-1227241E0B4D}"/>
              </a:ext>
            </a:extLst>
          </p:cNvPr>
          <p:cNvGrpSpPr/>
          <p:nvPr/>
        </p:nvGrpSpPr>
        <p:grpSpPr>
          <a:xfrm>
            <a:off x="3159229" y="128036"/>
            <a:ext cx="5972035" cy="5167840"/>
            <a:chOff x="2043534" y="1706989"/>
            <a:chExt cx="5972035" cy="516784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3" y="1736698"/>
                <a:ext cx="59503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766" y="1030276"/>
                <a:ext cx="8720096" cy="5613946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>
                    <a:solidFill>
                      <a:srgbClr val="FF0000"/>
                    </a:solidFill>
                  </a:rPr>
                  <a:t> ➊. </a:t>
                </a:r>
                <a:r>
                  <a:rPr lang="en-US" b="1" i="1">
                    <a:solidFill>
                      <a:srgbClr val="FF0000"/>
                    </a:solidFill>
                  </a:rPr>
                  <a:t>Định nghĩa</a:t>
                </a:r>
                <a:endParaRPr lang="en-US">
                  <a:solidFill>
                    <a:srgbClr val="FF0000"/>
                  </a:solidFill>
                </a:endParaRPr>
              </a:p>
              <a:p>
                <a:pPr marL="457200" lvl="0" indent="-45720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en-US" i="1"/>
                  <a:t>Cho số k ≠ 0 và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i="1"/>
                  <a:t>. </a:t>
                </a:r>
                <a:endParaRPr lang="en-US"/>
              </a:p>
              <a:p>
                <a:pPr marL="457200" lvl="0" indent="-45720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en-US" i="1"/>
                  <a:t>Tích của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i="1"/>
                  <a:t> với số k là một vectơ, kí hiệu k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i="1"/>
                  <a:t>, được xác định như sau: </a:t>
                </a:r>
                <a:endParaRPr lang="en-US"/>
              </a:p>
              <a:p>
                <a:pPr marL="914400" lvl="0" indent="-457200">
                  <a:buFont typeface="Chu Van An" panose="02020603050405020304" pitchFamily="18" charset="0"/>
                  <a:buChar char="♦"/>
                </a:pPr>
                <a:r>
                  <a:rPr lang="en-US" i="1"/>
                  <a:t> k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i="1"/>
                  <a:t>cùng hướng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i="1"/>
                  <a:t> nếu k&gt;0,</a:t>
                </a:r>
                <a:endParaRPr lang="en-US"/>
              </a:p>
              <a:p>
                <a:pPr marL="914400" lvl="0" indent="-457200">
                  <a:buFont typeface="Chu Van An" panose="02020603050405020304" pitchFamily="18" charset="0"/>
                  <a:buChar char="♦"/>
                </a:pPr>
                <a:r>
                  <a:rPr lang="en-US" i="1"/>
                  <a:t> k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i="1"/>
                  <a:t>ngược hướng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i="1"/>
                  <a:t> nếu k&lt;0</a:t>
                </a:r>
                <a:endParaRPr lang="en-US"/>
              </a:p>
              <a:p>
                <a:pPr marL="914400" lvl="0" indent="-457200">
                  <a:buFont typeface="Chu Van An" panose="02020603050405020304" pitchFamily="18" charset="0"/>
                  <a:buChar char="♦"/>
                </a:pPr>
                <a:r>
                  <a:rPr lang="en-US" i="1"/>
                  <a:t> k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i="1"/>
                  <a:t>có độ dài bằng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en-US" i="1"/>
                  <a:t>. </a:t>
                </a:r>
                <a:endParaRPr lang="en-US"/>
              </a:p>
              <a:p>
                <a:pPr lvl="0" indent="45720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en-US" i="1"/>
                  <a:t>Qui ước: 0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i="1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i="1"/>
                  <a:t>, k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i="1"/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66" y="1030276"/>
                <a:ext cx="8720096" cy="5613946"/>
              </a:xfrm>
              <a:prstGeom prst="rect">
                <a:avLst/>
              </a:prstGeom>
              <a:blipFill>
                <a:blip r:embed="rId5"/>
                <a:stretch>
                  <a:fillRect l="-1465" t="-227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:a16="http://schemas.microsoft.com/office/drawing/2014/main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0000C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FFFF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2" name="Hexagon 26">
            <a:extLst>
              <a:ext uri="{FF2B5EF4-FFF2-40B4-BE49-F238E27FC236}">
                <a16:creationId xmlns:a16="http://schemas.microsoft.com/office/drawing/2014/main" id="{9BACE0B6-D03A-4D27-91A0-FB712E009BC2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B7048A2-CF02-4934-83E2-9E524927B82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499" y="1146329"/>
            <a:ext cx="3192734" cy="221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04C9BD7-1809-4711-AFFE-886DEAB2F35F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500" y="3410256"/>
            <a:ext cx="3192734" cy="3233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0793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C84E253-DD8C-4DCB-B10A-1227241E0B4D}"/>
              </a:ext>
            </a:extLst>
          </p:cNvPr>
          <p:cNvGrpSpPr/>
          <p:nvPr/>
        </p:nvGrpSpPr>
        <p:grpSpPr>
          <a:xfrm>
            <a:off x="3159229" y="128036"/>
            <a:ext cx="5972035" cy="5167840"/>
            <a:chOff x="2043534" y="1706989"/>
            <a:chExt cx="5972035" cy="516784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3" y="1736698"/>
                <a:ext cx="59503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3481" y="1231733"/>
                <a:ext cx="11980471" cy="4064143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>
                    <a:solidFill>
                      <a:srgbClr val="FF0000"/>
                    </a:solidFill>
                  </a:rPr>
                  <a:t> ➋.</a:t>
                </a:r>
                <a:r>
                  <a:rPr lang="en-US" b="1" i="1">
                    <a:solidFill>
                      <a:srgbClr val="FF0000"/>
                    </a:solidFill>
                  </a:rPr>
                  <a:t>Tính chất</a:t>
                </a:r>
                <a:endParaRPr lang="en-US">
                  <a:solidFill>
                    <a:srgbClr val="FF0000"/>
                  </a:solidFill>
                </a:endParaRPr>
              </a:p>
              <a:p>
                <a:pPr marL="457200" lvl="0" indent="-45720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en-US" i="1"/>
                  <a:t>Với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i="1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i="1"/>
                  <a:t> bất kì, với mọi số h, k ta có:</a:t>
                </a:r>
                <a:endParaRPr lang="en-US"/>
              </a:p>
              <a:p>
                <a:pPr marL="1204912" lvl="0" indent="-457200">
                  <a:buFont typeface="Arial" panose="020B0604020202020204" pitchFamily="34" charset="0"/>
                  <a:buChar char="•"/>
                </a:pPr>
                <a:r>
                  <a:rPr lang="en-US" i="1"/>
                  <a:t>k(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i="1"/>
                  <a:t> +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i="1"/>
                  <a:t>) = k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i="1"/>
                  <a:t> + k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en-US"/>
              </a:p>
              <a:p>
                <a:pPr marL="1204912" lvl="0" indent="-457200">
                  <a:buFont typeface="Arial" panose="020B0604020202020204" pitchFamily="34" charset="0"/>
                  <a:buChar char="•"/>
                </a:pPr>
                <a:r>
                  <a:rPr lang="en-US" i="1"/>
                  <a:t>(h + k)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i="1"/>
                  <a:t> = h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i="1"/>
                  <a:t> + k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endParaRPr lang="en-US"/>
              </a:p>
              <a:p>
                <a:pPr marL="1204912" lvl="0" indent="-457200">
                  <a:buFont typeface="Arial" panose="020B0604020202020204" pitchFamily="34" charset="0"/>
                  <a:buChar char="•"/>
                </a:pPr>
                <a:r>
                  <a:rPr lang="en-US" i="1"/>
                  <a:t>h(k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i="1"/>
                  <a:t>) = (hk)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endParaRPr lang="en-US"/>
              </a:p>
              <a:p>
                <a:pPr marL="1204912" indent="-457200">
                  <a:buFont typeface="Arial" panose="020B0604020202020204" pitchFamily="34" charset="0"/>
                  <a:buChar char="•"/>
                </a:pPr>
                <a:r>
                  <a:rPr lang="en-US" i="1"/>
                  <a:t> 1.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i="1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i="1"/>
                  <a:t>, (–1)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i="1"/>
                  <a:t> = –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81" y="1231733"/>
                <a:ext cx="11980471" cy="4064143"/>
              </a:xfrm>
              <a:prstGeom prst="rect">
                <a:avLst/>
              </a:prstGeom>
              <a:blipFill>
                <a:blip r:embed="rId5"/>
                <a:stretch>
                  <a:fillRect l="-1118" t="-3139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:a16="http://schemas.microsoft.com/office/drawing/2014/main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0000C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FFFF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3" name="Hexagon 26">
            <a:extLst>
              <a:ext uri="{FF2B5EF4-FFF2-40B4-BE49-F238E27FC236}">
                <a16:creationId xmlns:a16="http://schemas.microsoft.com/office/drawing/2014/main" id="{3621B152-EEB5-44E5-BCD6-785C545CA576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6B9B422-B493-4805-94E0-3A068DFFD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6D51E81-D258-4548-A864-D647A63C3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" name="Picture 18" descr="Tổng của hai véc tơ, toán phổ thông - Toán học, vật lý, hóa học phổ thông">
            <a:extLst>
              <a:ext uri="{FF2B5EF4-FFF2-40B4-BE49-F238E27FC236}">
                <a16:creationId xmlns:a16="http://schemas.microsoft.com/office/drawing/2014/main" id="{4184F908-375B-4A61-9C1E-FE7CEEBF70D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793" y="2368366"/>
            <a:ext cx="4523232" cy="2825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7687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C84E253-DD8C-4DCB-B10A-1227241E0B4D}"/>
              </a:ext>
            </a:extLst>
          </p:cNvPr>
          <p:cNvGrpSpPr/>
          <p:nvPr/>
        </p:nvGrpSpPr>
        <p:grpSpPr>
          <a:xfrm>
            <a:off x="3159229" y="128036"/>
            <a:ext cx="5972035" cy="5167840"/>
            <a:chOff x="2043534" y="1706989"/>
            <a:chExt cx="5972035" cy="516784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3" y="1736698"/>
                <a:ext cx="59503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3481" y="905533"/>
                <a:ext cx="11952753" cy="5863688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accent1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>
                    <a:solidFill>
                      <a:srgbClr val="FF0000"/>
                    </a:solidFill>
                  </a:rPr>
                  <a:t>➌.</a:t>
                </a:r>
                <a:r>
                  <a:rPr lang="en-US" b="1" i="1">
                    <a:solidFill>
                      <a:srgbClr val="FF0000"/>
                    </a:solidFill>
                  </a:rPr>
                  <a:t>Trung điểm của đoạn thẳng và trọng tâm của tam giác</a:t>
                </a:r>
                <a:endParaRPr lang="en-US">
                  <a:solidFill>
                    <a:srgbClr val="FF0000"/>
                  </a:solidFill>
                </a:endParaRPr>
              </a:p>
              <a:p>
                <a:pPr indent="623888"/>
                <a:r>
                  <a:rPr lang="en-US" i="1">
                    <a:solidFill>
                      <a:srgbClr val="FF0000"/>
                    </a:solidFill>
                  </a:rPr>
                  <a:t>a)</a:t>
                </a:r>
                <a:r>
                  <a:rPr lang="en-US" i="1"/>
                  <a:t> I là trung điểm của AB </a:t>
                </a:r>
                <a:r>
                  <a:rPr lang="en-US" i="1">
                    <a:sym typeface="Symbol" panose="05050102010706020507" pitchFamily="18" charset="2"/>
                  </a:rPr>
                  <a:t></a:t>
                </a:r>
                <a:r>
                  <a:rPr lang="en-US" i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𝑀𝐼</m:t>
                        </m:r>
                      </m:e>
                    </m:acc>
                  </m:oMath>
                </a14:m>
                <a:endParaRPr lang="en-US"/>
              </a:p>
              <a:p>
                <a:pPr indent="623888"/>
                <a:endParaRPr lang="en-US"/>
              </a:p>
              <a:p>
                <a:pPr indent="623888"/>
                <a:r>
                  <a:rPr lang="en-US" i="1">
                    <a:solidFill>
                      <a:srgbClr val="FF0000"/>
                    </a:solidFill>
                  </a:rPr>
                  <a:t>b) </a:t>
                </a:r>
                <a:r>
                  <a:rPr lang="fr-BE" i="1"/>
                  <a:t>Hệ thức trọng tâm tam giác:</a:t>
                </a:r>
                <a:r>
                  <a:rPr lang="fr-BE"/>
                  <a:t> </a:t>
                </a:r>
                <a:endParaRPr lang="en-US"/>
              </a:p>
              <a:p>
                <a:pPr lvl="0" indent="623888"/>
                <a:r>
                  <a:rPr lang="fr-BE"/>
                  <a:t>G là trọng tâm </a:t>
                </a:r>
                <a:r>
                  <a:rPr lang="en-US">
                    <a:sym typeface="Symbol" panose="05050102010706020507" pitchFamily="18" charset="2"/>
                  </a:rPr>
                  <a:t></a:t>
                </a:r>
                <a:r>
                  <a:rPr lang="fr-BE"/>
                  <a:t>ABC </a:t>
                </a:r>
                <a:r>
                  <a:rPr lang="en-US">
                    <a:sym typeface="Symbol" panose="05050102010706020507" pitchFamily="18" charset="2"/>
                  </a:rPr>
                  <a:t>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</a:p>
              <a:p>
                <a:pPr indent="914400"/>
                <a:r>
                  <a:rPr lang="fr-BE"/>
                  <a:t>                                    </a:t>
                </a:r>
                <a:r>
                  <a:rPr lang="en-US">
                    <a:sym typeface="Symbol" panose="05050102010706020507" pitchFamily="18" charset="2"/>
                  </a:rPr>
                  <a:t>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𝑂𝐺</m:t>
                        </m:r>
                      </m:e>
                    </m:acc>
                  </m:oMath>
                </a14:m>
                <a:r>
                  <a:rPr lang="en-US"/>
                  <a:t> (O tuỳ ý). 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81" y="905533"/>
                <a:ext cx="11952753" cy="5863688"/>
              </a:xfrm>
              <a:prstGeom prst="rect">
                <a:avLst/>
              </a:prstGeom>
              <a:blipFill>
                <a:blip r:embed="rId5"/>
                <a:stretch>
                  <a:fillRect l="-1274" t="-2181"/>
                </a:stretch>
              </a:blipFill>
              <a:ln>
                <a:solidFill>
                  <a:schemeClr val="accent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:a16="http://schemas.microsoft.com/office/drawing/2014/main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0000C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FFFF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3" name="Hexagon 26">
            <a:extLst>
              <a:ext uri="{FF2B5EF4-FFF2-40B4-BE49-F238E27FC236}">
                <a16:creationId xmlns:a16="http://schemas.microsoft.com/office/drawing/2014/main" id="{3621B152-EEB5-44E5-BCD6-785C545CA576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6B9B422-B493-4805-94E0-3A068DFFD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6D51E81-D258-4548-A864-D647A63C3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7DDEEA9B-D1E8-4C4C-A558-2BA22D8D8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75DD4DB7-B14C-47A4-9371-B742D782A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36DDAAD6-77BE-4508-8587-7BBFD3A4D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001FB82-D5DB-488E-882D-F3D1B5402EF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579" y="2107042"/>
            <a:ext cx="3742225" cy="633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F690A9B-DD05-4BB0-9E6A-CD69F2248CC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686" y="4569345"/>
            <a:ext cx="3577225" cy="2026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7357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59229" y="128036"/>
            <a:ext cx="738457" cy="685800"/>
            <a:chOff x="2043534" y="1706989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3534" y="1706989"/>
              <a:ext cx="738457" cy="685800"/>
            </a:xfrm>
            <a:prstGeom prst="diamond">
              <a:avLst/>
            </a:prstGeom>
            <a:solidFill>
              <a:srgbClr val="0000C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15244" y="1793218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⓶</a:t>
              </a:r>
              <a:endParaRPr lang="en-US" altLang="vi-VN" sz="3200" b="1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0831" y="1480646"/>
                <a:ext cx="11816098" cy="355604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C000"/>
                </a:solidFill>
                <a:prstDash val="sysDash"/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>
                  <a:solidFill>
                    <a:srgbClr val="FF0000"/>
                  </a:solidFill>
                </a:endParaRPr>
              </a:p>
              <a:p>
                <a:r>
                  <a:rPr lang="en-US" b="1">
                    <a:solidFill>
                      <a:srgbClr val="FF0000"/>
                    </a:solidFill>
                  </a:rPr>
                  <a:t>①</a:t>
                </a:r>
                <a:r>
                  <a:rPr lang="en-US">
                    <a:solidFill>
                      <a:srgbClr val="FF0000"/>
                    </a:solidFill>
                  </a:rPr>
                  <a:t>. </a:t>
                </a:r>
                <a:r>
                  <a:rPr lang="en-US" b="1">
                    <a:solidFill>
                      <a:srgbClr val="FF0000"/>
                    </a:solidFill>
                  </a:rPr>
                  <a:t>Dạng 1:</a:t>
                </a:r>
                <a:r>
                  <a:rPr lang="en-US">
                    <a:solidFill>
                      <a:srgbClr val="FF0000"/>
                    </a:solidFill>
                  </a:rPr>
                  <a:t> </a:t>
                </a:r>
                <a:r>
                  <a:rPr lang="vi-VN" b="1">
                    <a:solidFill>
                      <a:srgbClr val="FF0000"/>
                    </a:solidFill>
                  </a:rPr>
                  <a:t>Xác định vectơ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>
                    <a:solidFill>
                      <a:srgbClr val="FF0000"/>
                    </a:solidFill>
                  </a:rPr>
                  <a:t>  </a:t>
                </a:r>
              </a:p>
              <a:p>
                <a:pPr indent="630238"/>
                <a:r>
                  <a:rPr lang="vi-VN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</a:t>
                </a:r>
                <a:r>
                  <a:rPr lang="en-US" b="1" i="1"/>
                  <a:t>Phương pháp</a:t>
                </a:r>
              </a:p>
              <a:p>
                <a:pPr marL="1258888" indent="-344488" algn="just">
                  <a:buFont typeface="Arial" panose="020B0604020202020204" pitchFamily="34" charset="0"/>
                  <a:buChar char="•"/>
                </a:pPr>
                <a:r>
                  <a:rPr lang="vi-VN"/>
                  <a:t>Qui tắc ba điểm</a:t>
                </a:r>
                <a:r>
                  <a:rPr lang="en-US"/>
                  <a:t>, qui tắc hình bình hành</a:t>
                </a:r>
                <a:r>
                  <a:rPr lang="vi-VN"/>
                  <a:t> để phân tích các vectơ.</a:t>
                </a:r>
                <a:endParaRPr lang="en-US"/>
              </a:p>
              <a:p>
                <a:pPr marL="1258888" indent="-344488" algn="just">
                  <a:buFont typeface="Arial" panose="020B0604020202020204" pitchFamily="34" charset="0"/>
                  <a:buChar char="•"/>
                </a:pPr>
                <a:r>
                  <a:rPr lang="vi-VN"/>
                  <a:t>Các hệ thức thường dùng như: hệ thức trung điểm, hệ thức trọng tâm tam giá</a:t>
                </a:r>
                <a:r>
                  <a:rPr lang="en-US"/>
                  <a:t>c</a:t>
                </a:r>
              </a:p>
              <a:p>
                <a:pPr marL="1258888" indent="-344488" algn="just">
                  <a:buFont typeface="Arial" panose="020B0604020202020204" pitchFamily="34" charset="0"/>
                  <a:buChar char="•"/>
                </a:pPr>
                <a:r>
                  <a:rPr lang="vi-VN"/>
                  <a:t>Tính chất của các hình.</a:t>
                </a:r>
                <a:endParaRPr lang="en-US" b="1"/>
              </a:p>
            </p:txBody>
          </p:sp>
        </mc:Choice>
        <mc:Fallback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31" y="1480646"/>
                <a:ext cx="11816098" cy="3556049"/>
              </a:xfrm>
              <a:prstGeom prst="rect">
                <a:avLst/>
              </a:prstGeom>
              <a:blipFill>
                <a:blip r:embed="rId5"/>
                <a:stretch>
                  <a:fillRect l="-1186" r="-1134"/>
                </a:stretch>
              </a:blipFill>
              <a:ln>
                <a:solidFill>
                  <a:srgbClr val="FFC000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exagon 26">
            <a:extLst>
              <a:ext uri="{FF2B5EF4-FFF2-40B4-BE49-F238E27FC236}">
                <a16:creationId xmlns:a16="http://schemas.microsoft.com/office/drawing/2014/main" id="{2234FC93-A48D-4E03-B1C7-AC1F300FA118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</p:spTree>
    <p:extLst>
      <p:ext uri="{BB962C8B-B14F-4D97-AF65-F5344CB8AC3E}">
        <p14:creationId xmlns:p14="http://schemas.microsoft.com/office/powerpoint/2010/main" val="3558897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402" y="920353"/>
                <a:ext cx="11951976" cy="2508647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en-US">
                  <a:solidFill>
                    <a:srgbClr val="FF0000"/>
                  </a:solidFill>
                </a:endParaRPr>
              </a:p>
              <a:p>
                <a:pPr lvl="0"/>
                <a:r>
                  <a:rPr lang="en-US" b="1">
                    <a:solidFill>
                      <a:srgbClr val="FF0000"/>
                    </a:solidFill>
                  </a:rPr>
                  <a:t>Câu </a:t>
                </a:r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</a:t>
                </a:r>
                <a:r>
                  <a:rPr lang="en-US" b="1">
                    <a:solidFill>
                      <a:srgbClr val="FF0000"/>
                    </a:solidFill>
                  </a:rPr>
                  <a:t>. </a:t>
                </a:r>
                <a:r>
                  <a:rPr lang="en-US"/>
                  <a:t>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/>
                  <a:t> với trung tuyến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𝐴𝑀</m:t>
                    </m:r>
                  </m:oMath>
                </a14:m>
                <a:r>
                  <a:rPr lang="en-US"/>
                  <a:t> và trọng tâm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/>
                  <a:t>. Khi đó</a:t>
                </a:r>
              </a:p>
              <a:p>
                <a:r>
                  <a:rPr lang="en-US" b="1"/>
                  <a:t>		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𝐴𝐺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𝐺𝑀</m:t>
                        </m:r>
                      </m:e>
                    </m:acc>
                  </m:oMath>
                </a14:m>
                <a:r>
                  <a:rPr lang="en-US"/>
                  <a:t>.</a:t>
                </a:r>
                <a:r>
                  <a:rPr lang="pt-BR"/>
                  <a:t>		</a:t>
                </a:r>
                <a:r>
                  <a:rPr lang="pt-BR" b="1"/>
                  <a:t>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𝐴𝐺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</m:oMath>
                </a14:m>
                <a:r>
                  <a:rPr lang="en-US"/>
                  <a:t>.</a:t>
                </a:r>
                <a:r>
                  <a:rPr lang="pt-BR" b="1"/>
                  <a:t>	</a:t>
                </a:r>
              </a:p>
              <a:p>
                <a:r>
                  <a:rPr lang="pt-BR" b="1"/>
                  <a:t>		C</a:t>
                </a:r>
                <a:r>
                  <a:rPr lang="en-US" b="1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𝐴𝐺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</m:oMath>
                </a14:m>
                <a:r>
                  <a:rPr lang="en-US"/>
                  <a:t>.		</a:t>
                </a:r>
                <a:r>
                  <a:rPr lang="en-US" b="1"/>
                  <a:t>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𝐴𝐺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02" y="920353"/>
                <a:ext cx="11951976" cy="2508647"/>
              </a:xfrm>
              <a:prstGeom prst="rect">
                <a:avLst/>
              </a:prstGeom>
              <a:blipFill>
                <a:blip r:embed="rId5"/>
                <a:stretch>
                  <a:fillRect l="-1223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FC44F5D-5A03-429E-A3E3-CCED1EEF7D32}"/>
              </a:ext>
            </a:extLst>
          </p:cNvPr>
          <p:cNvSpPr txBox="1">
            <a:spLocks/>
          </p:cNvSpPr>
          <p:nvPr/>
        </p:nvSpPr>
        <p:spPr>
          <a:xfrm>
            <a:off x="173402" y="3471279"/>
            <a:ext cx="11938556" cy="2364814"/>
          </a:xfrm>
          <a:prstGeom prst="rect">
            <a:avLst/>
          </a:prstGeom>
          <a:solidFill>
            <a:srgbClr val="CCFFFF"/>
          </a:solidFill>
          <a:ln>
            <a:solidFill>
              <a:srgbClr val="0000CC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b="1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indent="457200"/>
            <a:r>
              <a:rPr lang="en-US" b="1">
                <a:solidFill>
                  <a:srgbClr val="FF0000"/>
                </a:solidFill>
                <a:sym typeface="Wingdings" panose="05000000000000000000" pitchFamily="2" charset="2"/>
              </a:rPr>
              <a:t>. </a:t>
            </a:r>
            <a:r>
              <a:rPr lang="en-US" b="1">
                <a:solidFill>
                  <a:srgbClr val="FF0000"/>
                </a:solidFill>
              </a:rPr>
              <a:t>Lời giải:</a:t>
            </a:r>
          </a:p>
          <a:p>
            <a:r>
              <a:rPr lang="en-US" b="1">
                <a:solidFill>
                  <a:srgbClr val="FF0000"/>
                </a:solidFill>
                <a:sym typeface="Wingdings" panose="05000000000000000000" pitchFamily="2" charset="2"/>
              </a:rPr>
              <a:t>	 </a:t>
            </a:r>
            <a:r>
              <a:rPr lang="en-US" b="1"/>
              <a:t>Chọn C</a:t>
            </a:r>
            <a:endParaRPr lang="en-US"/>
          </a:p>
          <a:p>
            <a:pPr lvl="0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115D1D0-0856-44C3-9772-421F7E3019E3}"/>
              </a:ext>
            </a:extLst>
          </p:cNvPr>
          <p:cNvSpPr/>
          <p:nvPr/>
        </p:nvSpPr>
        <p:spPr>
          <a:xfrm>
            <a:off x="1976292" y="2626349"/>
            <a:ext cx="603482" cy="5680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A54BCF-4C5E-4348-9A36-8CB5033B063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208" y="3718560"/>
            <a:ext cx="3670973" cy="1704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9918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679" y="913149"/>
                <a:ext cx="11951976" cy="3070955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en-US">
                  <a:solidFill>
                    <a:srgbClr val="FF0000"/>
                  </a:solidFill>
                </a:endParaRPr>
              </a:p>
              <a:p>
                <a:pPr lvl="0"/>
                <a:r>
                  <a:rPr lang="en-US" b="1">
                    <a:solidFill>
                      <a:srgbClr val="FF0000"/>
                    </a:solidFill>
                  </a:rPr>
                  <a:t>Câu </a:t>
                </a:r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</a:t>
                </a:r>
                <a:r>
                  <a:rPr lang="en-US" b="1">
                    <a:solidFill>
                      <a:srgbClr val="FF0000"/>
                    </a:solidFill>
                  </a:rPr>
                  <a:t>. </a:t>
                </a:r>
                <a:r>
                  <a:rPr lang="en-US"/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/>
                  <a:t> Khẳng định nào sau đây đúng?</a:t>
                </a:r>
              </a:p>
              <a:p>
                <a:pPr indent="914400"/>
                <a:r>
                  <a:rPr lang="en-US" b="1"/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/>
                  <a:t> </a:t>
                </a:r>
                <a:r>
                  <a:rPr lang="en-US"/>
                  <a:t>và</a:t>
                </a:r>
                <a:r>
                  <a:rPr lang="en-US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/>
                  <a:t> </a:t>
                </a:r>
                <a:r>
                  <a:rPr lang="en-US"/>
                  <a:t>cùng hướng.		</a:t>
                </a:r>
              </a:p>
              <a:p>
                <a:pPr indent="914400"/>
                <a:r>
                  <a:rPr lang="en-US" b="1"/>
                  <a:t>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/>
                  <a:t> </a:t>
                </a:r>
                <a:r>
                  <a:rPr lang="en-US"/>
                  <a:t>và</a:t>
                </a:r>
                <a:r>
                  <a:rPr lang="en-US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/>
                  <a:t> </a:t>
                </a:r>
                <a:r>
                  <a:rPr lang="en-US"/>
                  <a:t>có giá song song.</a:t>
                </a:r>
              </a:p>
              <a:p>
                <a:pPr indent="914400"/>
                <a:r>
                  <a:rPr lang="en-US" b="1"/>
                  <a:t>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/>
                  <a:t> </a:t>
                </a:r>
                <a:r>
                  <a:rPr lang="en-US"/>
                  <a:t>và</a:t>
                </a:r>
                <a:r>
                  <a:rPr lang="en-US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/>
                  <a:t> </a:t>
                </a:r>
                <a:r>
                  <a:rPr lang="en-US"/>
                  <a:t>ngược hướng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en-US"/>
                  <a:t>.</a:t>
                </a:r>
                <a:r>
                  <a:rPr lang="en-US" b="1"/>
                  <a:t>	</a:t>
                </a:r>
              </a:p>
              <a:p>
                <a:pPr indent="914400"/>
                <a:r>
                  <a:rPr lang="en-US" b="1"/>
                  <a:t>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/>
                  <a:t> </a:t>
                </a:r>
                <a:r>
                  <a:rPr lang="en-US"/>
                  <a:t>và</a:t>
                </a:r>
                <a:r>
                  <a:rPr lang="en-US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/>
                  <a:t> </a:t>
                </a:r>
                <a:r>
                  <a:rPr lang="en-US"/>
                  <a:t>ngược hướng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79" y="913149"/>
                <a:ext cx="11951976" cy="3070955"/>
              </a:xfrm>
              <a:prstGeom prst="rect">
                <a:avLst/>
              </a:prstGeom>
              <a:blipFill>
                <a:blip r:embed="rId5"/>
                <a:stretch>
                  <a:fillRect l="-1121" b="-1186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679" y="4047207"/>
                <a:ext cx="11938556" cy="2544474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Char char="þ"/>
                </a:pPr>
                <a:r>
                  <a:rPr lang="en-US" b="1">
                    <a:solidFill>
                      <a:srgbClr val="FF0000"/>
                    </a:solidFill>
                  </a:rPr>
                  <a:t>Lời giải: </a:t>
                </a:r>
              </a:p>
              <a:p>
                <a:pPr marL="969963" indent="-166688">
                  <a:buFont typeface="Wingdings" panose="05000000000000000000" pitchFamily="2" charset="2"/>
                  <a:buChar char="ü"/>
                </a:pPr>
                <a:r>
                  <a:rPr lang="en-US"/>
                  <a:t>Câu A sai vì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/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/>
                  <a:t> </a:t>
                </a:r>
                <a:r>
                  <a:rPr lang="en-US"/>
                  <a:t>và</a:t>
                </a:r>
                <a:r>
                  <a:rPr lang="en-US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/>
                  <a:t> </a:t>
                </a:r>
                <a:r>
                  <a:rPr lang="en-US"/>
                  <a:t>ngược hướng.</a:t>
                </a:r>
              </a:p>
              <a:p>
                <a:pPr marL="969963" indent="-166688">
                  <a:buFont typeface="Wingdings" panose="05000000000000000000" pitchFamily="2" charset="2"/>
                  <a:buChar char="ü"/>
                </a:pPr>
                <a:r>
                  <a:rPr lang="en-US"/>
                  <a:t>Câu B sai vì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/>
                  <a:t> </a:t>
                </a:r>
                <a:r>
                  <a:rPr lang="en-US"/>
                  <a:t>và</a:t>
                </a:r>
                <a:r>
                  <a:rPr lang="en-US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/>
                  <a:t> </a:t>
                </a:r>
                <a:r>
                  <a:rPr lang="en-US"/>
                  <a:t>có giá song song hoặc trùng nhau.</a:t>
                </a:r>
              </a:p>
              <a:p>
                <a:pPr marL="969963" indent="-166688">
                  <a:buFont typeface="Wingdings" panose="05000000000000000000" pitchFamily="2" charset="2"/>
                  <a:buChar char="ü"/>
                </a:pPr>
                <a:r>
                  <a:rPr lang="en-US"/>
                  <a:t>Câu D sai vì độ dài của vectơ không thể là số âm.</a:t>
                </a:r>
              </a:p>
              <a:p>
                <a:pPr indent="623888"/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 </a:t>
                </a:r>
                <a:r>
                  <a:rPr lang="en-US" b="1"/>
                  <a:t>Chọn C</a:t>
                </a:r>
                <a:endParaRPr lang="en-US"/>
              </a:p>
              <a:p>
                <a:pPr lvl="0"/>
                <a:endParaRPr lang="en-US"/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79" y="4047207"/>
                <a:ext cx="11938556" cy="2544474"/>
              </a:xfrm>
              <a:prstGeom prst="rect">
                <a:avLst/>
              </a:prstGeom>
              <a:blipFill>
                <a:blip r:embed="rId6"/>
                <a:stretch>
                  <a:fillRect l="-969" t="-6444" b="-7160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4171FF94-2345-4D5C-96A8-4757946FD827}"/>
              </a:ext>
            </a:extLst>
          </p:cNvPr>
          <p:cNvSpPr/>
          <p:nvPr/>
        </p:nvSpPr>
        <p:spPr>
          <a:xfrm>
            <a:off x="1048488" y="2741044"/>
            <a:ext cx="603482" cy="5680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1825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402" y="955688"/>
                <a:ext cx="11951976" cy="3020567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60475" lvl="0" indent="-1260475"/>
                <a:r>
                  <a:rPr lang="en-US" b="1">
                    <a:solidFill>
                      <a:srgbClr val="FF0000"/>
                    </a:solidFill>
                  </a:rPr>
                  <a:t>Câu </a:t>
                </a:r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</a:t>
                </a:r>
                <a:r>
                  <a:rPr lang="en-US" b="1">
                    <a:solidFill>
                      <a:srgbClr val="FF0000"/>
                    </a:solidFill>
                  </a:rPr>
                  <a:t>. </a:t>
                </a:r>
                <a:r>
                  <a:rPr lang="en-US"/>
                  <a:t>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/>
                  <a:t> có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/>
                  <a:t> là trung điểm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/>
                  <a:t> là trọng tâm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/>
                  <a:t>.</a:t>
                </a:r>
                <a:r>
                  <a:rPr lang="en-US" b="1"/>
                  <a:t> </a:t>
                </a:r>
                <a:r>
                  <a:rPr lang="en-US"/>
                  <a:t>Khẳng định nào </a:t>
                </a:r>
                <a:r>
                  <a:rPr lang="en-US" b="1"/>
                  <a:t>sai</a:t>
                </a:r>
                <a:r>
                  <a:rPr lang="en-US"/>
                  <a:t>?</a:t>
                </a:r>
              </a:p>
              <a:p>
                <a:pPr indent="1204913"/>
                <a:r>
                  <a:rPr lang="en-US" b="1"/>
                  <a:t>A.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: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𝑶𝑮</m:t>
                        </m:r>
                      </m:e>
                    </m:acc>
                  </m:oMath>
                </a14:m>
                <a:r>
                  <a:rPr lang="en-US"/>
                  <a:t>.	</a:t>
                </a:r>
              </a:p>
              <a:p>
                <a:pPr indent="1204913"/>
                <a:r>
                  <a:rPr lang="en-US" b="1"/>
                  <a:t>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/>
                  <a:t>.</a:t>
                </a:r>
              </a:p>
              <a:p>
                <a:pPr indent="1204913"/>
                <a:r>
                  <a:rPr lang="en-US" b="1"/>
                  <a:t>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𝑴𝑮</m:t>
                        </m:r>
                      </m:e>
                    </m:acc>
                  </m:oMath>
                </a14:m>
                <a:r>
                  <a:rPr lang="en-US"/>
                  <a:t>.		</a:t>
                </a:r>
              </a:p>
              <a:p>
                <a:pPr indent="1204913"/>
                <a:r>
                  <a:rPr lang="en-US" b="1"/>
                  <a:t>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02" y="955688"/>
                <a:ext cx="11951976" cy="3020567"/>
              </a:xfrm>
              <a:prstGeom prst="rect">
                <a:avLst/>
              </a:prstGeom>
              <a:blipFill>
                <a:blip r:embed="rId5"/>
                <a:stretch>
                  <a:fillRect l="-1121" t="-5634" b="-5030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1534" y="4052394"/>
                <a:ext cx="11938556" cy="2698150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pPr marL="692150" indent="-234950">
                  <a:buFont typeface="Wingdings" panose="05000000000000000000" pitchFamily="2" charset="2"/>
                  <a:buChar char="þ"/>
                </a:pPr>
                <a:r>
                  <a:rPr lang="en-US" b="1">
                    <a:solidFill>
                      <a:srgbClr val="FF0000"/>
                    </a:solidFill>
                  </a:rPr>
                  <a:t> Lời giải: </a:t>
                </a:r>
              </a:p>
              <a:p>
                <a:pPr marL="1482725" indent="-623888" algn="just">
                  <a:buFont typeface="Wingdings" panose="05000000000000000000" pitchFamily="2" charset="2"/>
                  <a:buChar char="ü"/>
                </a:pPr>
                <a:r>
                  <a:rPr lang="en-US"/>
                  <a:t>Dựa vào tính chất trọng tâm ta suy ra các mệnh đề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/>
                  <a:t> đúng.</a:t>
                </a:r>
              </a:p>
              <a:p>
                <a:pPr marL="1482725" indent="-623888" algn="just">
                  <a:buFont typeface="Wingdings" panose="05000000000000000000" pitchFamily="2" charset="2"/>
                  <a:buChar char="ü"/>
                </a:pPr>
                <a:r>
                  <a:rPr lang="en-US"/>
                  <a:t>Mệnh đề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/>
                  <a:t> sai.</a:t>
                </a:r>
              </a:p>
              <a:p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	 </a:t>
                </a:r>
                <a:r>
                  <a:rPr lang="en-US" b="1"/>
                  <a:t>Chọn C</a:t>
                </a:r>
                <a:endParaRPr lang="en-US"/>
              </a:p>
              <a:p>
                <a:pPr lvl="0"/>
                <a:endParaRPr lang="en-US"/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34" y="4052394"/>
                <a:ext cx="11938556" cy="2698150"/>
              </a:xfrm>
              <a:prstGeom prst="rect">
                <a:avLst/>
              </a:prstGeom>
              <a:blipFill>
                <a:blip r:embed="rId6"/>
                <a:stretch>
                  <a:fillRect r="-1887" b="-676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EA685CA8-CD86-493D-9160-9C78BACD220C}"/>
              </a:ext>
            </a:extLst>
          </p:cNvPr>
          <p:cNvSpPr/>
          <p:nvPr/>
        </p:nvSpPr>
        <p:spPr>
          <a:xfrm>
            <a:off x="1350229" y="2813958"/>
            <a:ext cx="603482" cy="5680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5294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59229" y="128036"/>
            <a:ext cx="738457" cy="685800"/>
            <a:chOff x="2043534" y="1706989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3534" y="1706989"/>
              <a:ext cx="738457" cy="685800"/>
            </a:xfrm>
            <a:prstGeom prst="diamond">
              <a:avLst/>
            </a:prstGeom>
            <a:solidFill>
              <a:srgbClr val="0000C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15244" y="1793218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⓶</a:t>
              </a:r>
              <a:endParaRPr lang="en-US" altLang="vi-VN" sz="3200" b="1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180829" y="1430073"/>
            <a:ext cx="11905405" cy="2712436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  <a:prstDash val="sysDash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b="1">
              <a:solidFill>
                <a:srgbClr val="FF0000"/>
              </a:solidFill>
            </a:endParaRPr>
          </a:p>
          <a:p>
            <a:pPr lvl="0"/>
            <a:r>
              <a:rPr lang="en-US" b="1">
                <a:solidFill>
                  <a:srgbClr val="FF0000"/>
                </a:solidFill>
              </a:rPr>
              <a:t>②</a:t>
            </a:r>
            <a:r>
              <a:rPr lang="en-US">
                <a:solidFill>
                  <a:srgbClr val="FF0000"/>
                </a:solidFill>
              </a:rPr>
              <a:t>. </a:t>
            </a:r>
            <a:r>
              <a:rPr lang="en-US" b="1">
                <a:solidFill>
                  <a:srgbClr val="FF0000"/>
                </a:solidFill>
              </a:rPr>
              <a:t>Dạng 2:</a:t>
            </a:r>
          </a:p>
          <a:p>
            <a:pPr lvl="0" indent="914400" algn="ctr"/>
            <a:r>
              <a:rPr lang="nl-NL" b="1"/>
              <a:t>Dùng tính chất trung điểm, trọng tâm – ba điểm thẳng hàng</a:t>
            </a:r>
            <a:endParaRPr lang="en-US"/>
          </a:p>
        </p:txBody>
      </p:sp>
      <p:sp>
        <p:nvSpPr>
          <p:cNvPr id="19" name="Hexagon 26">
            <a:extLst>
              <a:ext uri="{FF2B5EF4-FFF2-40B4-BE49-F238E27FC236}">
                <a16:creationId xmlns:a16="http://schemas.microsoft.com/office/drawing/2014/main" id="{D6C17B40-6E5F-4ADB-A3BE-07CDA82600F4}"/>
              </a:ext>
            </a:extLst>
          </p:cNvPr>
          <p:cNvSpPr/>
          <p:nvPr/>
        </p:nvSpPr>
        <p:spPr bwMode="auto">
          <a:xfrm>
            <a:off x="3897684" y="128036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C00000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p:sp>
        <p:nvSpPr>
          <p:cNvPr id="12" name="Hexagon 26">
            <a:extLst>
              <a:ext uri="{FF2B5EF4-FFF2-40B4-BE49-F238E27FC236}">
                <a16:creationId xmlns:a16="http://schemas.microsoft.com/office/drawing/2014/main" id="{7AF2C811-1C2B-46BA-8AE1-E195A11DD3A5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</p:spTree>
    <p:extLst>
      <p:ext uri="{BB962C8B-B14F-4D97-AF65-F5344CB8AC3E}">
        <p14:creationId xmlns:p14="http://schemas.microsoft.com/office/powerpoint/2010/main" val="1973578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4148</TotalTime>
  <Words>1493</Words>
  <Application>Microsoft Office PowerPoint</Application>
  <PresentationFormat>Widescreen</PresentationFormat>
  <Paragraphs>162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Yu Gothic</vt:lpstr>
      <vt:lpstr>Yu Gothic Medium</vt:lpstr>
      <vt:lpstr>Yu Mincho</vt:lpstr>
      <vt:lpstr>Arial</vt:lpstr>
      <vt:lpstr>Calibri</vt:lpstr>
      <vt:lpstr>Calibri Light</vt:lpstr>
      <vt:lpstr>Cambria Math</vt:lpstr>
      <vt:lpstr>Chu Van An</vt:lpstr>
      <vt:lpstr>Comic Sans MS</vt:lpstr>
      <vt:lpstr>Duong Phuoc Sang</vt:lpstr>
      <vt:lpstr>UTM Swiss Condensed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475</cp:revision>
  <cp:lastPrinted>2020-09-06T05:45:13Z</cp:lastPrinted>
  <dcterms:created xsi:type="dcterms:W3CDTF">2020-08-16T09:33:36Z</dcterms:created>
  <dcterms:modified xsi:type="dcterms:W3CDTF">2020-09-19T05:58:28Z</dcterms:modified>
</cp:coreProperties>
</file>